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86" r:id="rId6"/>
    <p:sldId id="259" r:id="rId7"/>
    <p:sldId id="263" r:id="rId8"/>
    <p:sldId id="264" r:id="rId9"/>
    <p:sldId id="265" r:id="rId10"/>
    <p:sldId id="287" r:id="rId11"/>
    <p:sldId id="267" r:id="rId12"/>
    <p:sldId id="268" r:id="rId13"/>
    <p:sldId id="269" r:id="rId14"/>
    <p:sldId id="261" r:id="rId15"/>
    <p:sldId id="271" r:id="rId16"/>
    <p:sldId id="272" r:id="rId17"/>
    <p:sldId id="273" r:id="rId18"/>
    <p:sldId id="274" r:id="rId19"/>
    <p:sldId id="276" r:id="rId20"/>
    <p:sldId id="277" r:id="rId21"/>
    <p:sldId id="278" r:id="rId22"/>
    <p:sldId id="279" r:id="rId23"/>
    <p:sldId id="280" r:id="rId24"/>
    <p:sldId id="282" r:id="rId25"/>
    <p:sldId id="283" r:id="rId26"/>
    <p:sldId id="284" r:id="rId27"/>
    <p:sldId id="285" r:id="rId28"/>
    <p:sldId id="288"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11" d="100"/>
          <a:sy n="111" d="100"/>
        </p:scale>
        <p:origin x="4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080205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668630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411196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92891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029481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574BDDD-E77C-4F65-80AE-A2B49D0566BE}" type="datetimeFigureOut">
              <a:rPr lang="en-US" smtClean="0"/>
              <a:t>4/17/2023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464224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574BDDD-E77C-4F65-80AE-A2B49D0566BE}" type="datetimeFigureOut">
              <a:rPr lang="en-US" smtClean="0"/>
              <a:t>4/17/2023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945930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680007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024054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05824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4BDDD-E77C-4F65-80AE-A2B49D0566BE}"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857807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74BDDD-E77C-4F65-80AE-A2B49D0566BE}"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821477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74BDDD-E77C-4F65-80AE-A2B49D0566BE}" type="datetimeFigureOut">
              <a:rPr lang="en-US" smtClean="0"/>
              <a:t>4/17/2023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495143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74BDDD-E77C-4F65-80AE-A2B49D0566BE}" type="datetimeFigureOut">
              <a:rPr lang="en-US" smtClean="0"/>
              <a:t>4/17/2023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407677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4BDDD-E77C-4F65-80AE-A2B49D0566BE}" type="datetimeFigureOut">
              <a:rPr lang="en-US" smtClean="0"/>
              <a:t>4/17/2023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693970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842905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620842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574BDDD-E77C-4F65-80AE-A2B49D0566BE}" type="datetimeFigureOut">
              <a:rPr lang="en-US" smtClean="0"/>
              <a:t>4/17/2023</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C689097-B4E2-4F9F-9CBE-5C04691F4EBF}" type="slidenum">
              <a:rPr lang="en-US" smtClean="0"/>
              <a:t>‹#›</a:t>
            </a:fld>
            <a:endParaRPr lang="en-US"/>
          </a:p>
        </p:txBody>
      </p:sp>
    </p:spTree>
    <p:extLst>
      <p:ext uri="{BB962C8B-B14F-4D97-AF65-F5344CB8AC3E}">
        <p14:creationId xmlns:p14="http://schemas.microsoft.com/office/powerpoint/2010/main" val="76075251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hyperlink" Target="https://devry.vitalsource.com/books/9781119684114"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wireshark.org/docs/"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devry.vitalsource.com/books/9781119684114"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descr="Fiber optics effect">
            <a:extLst>
              <a:ext uri="{FF2B5EF4-FFF2-40B4-BE49-F238E27FC236}">
                <a16:creationId xmlns:a16="http://schemas.microsoft.com/office/drawing/2014/main" id="{AA1D87B0-BA08-1925-9BD3-5D14E773FEE9}"/>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9124" b="15876"/>
          <a:stretch/>
        </p:blipFill>
        <p:spPr>
          <a:xfrm>
            <a:off x="20" y="10"/>
            <a:ext cx="12191980" cy="6857990"/>
          </a:xfrm>
          <a:prstGeom prst="rect">
            <a:avLst/>
          </a:prstGeom>
        </p:spPr>
      </p:pic>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338336" y="2998264"/>
            <a:ext cx="9515327" cy="1888061"/>
          </a:xfrm>
        </p:spPr>
        <p:txBody>
          <a:bodyPr>
            <a:normAutofit fontScale="62500" lnSpcReduction="20000"/>
          </a:bodyPr>
          <a:lstStyle/>
          <a:p>
            <a:pPr>
              <a:lnSpc>
                <a:spcPct val="90000"/>
              </a:lnSpc>
            </a:pPr>
            <a:endParaRPr lang="en-US" sz="1700" dirty="0"/>
          </a:p>
          <a:p>
            <a:pPr>
              <a:lnSpc>
                <a:spcPct val="90000"/>
              </a:lnSpc>
            </a:pPr>
            <a:r>
              <a:rPr lang="en-US" sz="8000" dirty="0">
                <a:latin typeface="Times New Roman" panose="02020603050405020304" pitchFamily="18" charset="0"/>
                <a:cs typeface="Times New Roman" panose="02020603050405020304" pitchFamily="18" charset="0"/>
              </a:rPr>
              <a:t>Fundamentals of Infrastructure Security</a:t>
            </a:r>
          </a:p>
          <a:p>
            <a:pPr>
              <a:lnSpc>
                <a:spcPct val="90000"/>
              </a:lnSpc>
            </a:pPr>
            <a:r>
              <a:rPr lang="en-US" sz="2600" dirty="0"/>
              <a:t>By Kevin Foxen </a:t>
            </a:r>
          </a:p>
        </p:txBody>
      </p:sp>
    </p:spTree>
    <p:extLst>
      <p:ext uri="{BB962C8B-B14F-4D97-AF65-F5344CB8AC3E}">
        <p14:creationId xmlns:p14="http://schemas.microsoft.com/office/powerpoint/2010/main" val="73752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524000" y="2706817"/>
            <a:ext cx="9144000" cy="722183"/>
          </a:xfrm>
        </p:spPr>
        <p:txBody>
          <a:bodyPr>
            <a:noAutofit/>
          </a:bodyPr>
          <a:lstStyle/>
          <a:p>
            <a:r>
              <a:rPr lang="en-US" sz="4400" dirty="0">
                <a:latin typeface="Times New Roman" panose="02020603050405020304" pitchFamily="18" charset="0"/>
                <a:cs typeface="Times New Roman" panose="02020603050405020304" pitchFamily="18" charset="0"/>
              </a:rPr>
              <a:t>Snort Open-source Network Intrusion Detection System</a:t>
            </a:r>
          </a:p>
        </p:txBody>
      </p:sp>
    </p:spTree>
    <p:extLst>
      <p:ext uri="{BB962C8B-B14F-4D97-AF65-F5344CB8AC3E}">
        <p14:creationId xmlns:p14="http://schemas.microsoft.com/office/powerpoint/2010/main" val="1605513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idx="4294967295"/>
          </p:nvPr>
        </p:nvSpPr>
        <p:spPr>
          <a:xfrm>
            <a:off x="3133725" y="258763"/>
            <a:ext cx="5924550" cy="1047750"/>
          </a:xfrm>
        </p:spPr>
        <p:txBody>
          <a:bodyPr>
            <a:noAutofit/>
          </a:bodyPr>
          <a:lstStyle/>
          <a:p>
            <a:pPr algn="l"/>
            <a:r>
              <a:rPr lang="en-US" sz="4400" dirty="0">
                <a:latin typeface="Times New Roman" panose="02020603050405020304" pitchFamily="18" charset="0"/>
                <a:cs typeface="Times New Roman" panose="02020603050405020304" pitchFamily="18" charset="0"/>
              </a:rPr>
              <a:t>Testing Snort rules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4294967295"/>
          </p:nvPr>
        </p:nvSpPr>
        <p:spPr>
          <a:xfrm>
            <a:off x="1600200" y="2084387"/>
            <a:ext cx="2738438" cy="2689225"/>
          </a:xfrm>
        </p:spPr>
        <p:txBody>
          <a:bodyPr/>
          <a:lstStyle/>
          <a:p>
            <a:pPr algn="l"/>
            <a:r>
              <a:rPr lang="en-US" sz="2000" dirty="0"/>
              <a:t>This screenshot shows the transcript of the XMAS scan alert.</a:t>
            </a:r>
            <a:endParaRPr lang="en-US" dirty="0"/>
          </a:p>
        </p:txBody>
      </p:sp>
      <p:pic>
        <p:nvPicPr>
          <p:cNvPr id="4" name="Picture 3">
            <a:extLst>
              <a:ext uri="{FF2B5EF4-FFF2-40B4-BE49-F238E27FC236}">
                <a16:creationId xmlns:a16="http://schemas.microsoft.com/office/drawing/2014/main" id="{1BDCEF4C-3625-DB0A-2184-F6C0A161334E}"/>
              </a:ext>
            </a:extLst>
          </p:cNvPr>
          <p:cNvPicPr>
            <a:picLocks noChangeAspect="1"/>
          </p:cNvPicPr>
          <p:nvPr/>
        </p:nvPicPr>
        <p:blipFill>
          <a:blip r:embed="rId2"/>
          <a:stretch>
            <a:fillRect/>
          </a:stretch>
        </p:blipFill>
        <p:spPr>
          <a:xfrm>
            <a:off x="4638011" y="1306513"/>
            <a:ext cx="7046404" cy="5279366"/>
          </a:xfrm>
          <a:prstGeom prst="rect">
            <a:avLst/>
          </a:prstGeom>
        </p:spPr>
      </p:pic>
    </p:spTree>
    <p:extLst>
      <p:ext uri="{BB962C8B-B14F-4D97-AF65-F5344CB8AC3E}">
        <p14:creationId xmlns:p14="http://schemas.microsoft.com/office/powerpoint/2010/main" val="2108156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idx="4294967295"/>
          </p:nvPr>
        </p:nvSpPr>
        <p:spPr>
          <a:xfrm>
            <a:off x="2266950" y="162308"/>
            <a:ext cx="7658100" cy="857250"/>
          </a:xfrm>
        </p:spPr>
        <p:txBody>
          <a:bodyPr>
            <a:noAutofit/>
          </a:bodyPr>
          <a:lstStyle/>
          <a:p>
            <a:pPr algn="l"/>
            <a:r>
              <a:rPr lang="en-US" sz="4400" dirty="0">
                <a:latin typeface="Times New Roman" panose="02020603050405020304" pitchFamily="18" charset="0"/>
                <a:cs typeface="Times New Roman" panose="02020603050405020304" pitchFamily="18" charset="0"/>
              </a:rPr>
              <a:t>Testing Snort rules cont’d</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4294967295"/>
          </p:nvPr>
        </p:nvSpPr>
        <p:spPr>
          <a:xfrm>
            <a:off x="1323975" y="1587500"/>
            <a:ext cx="2738438" cy="2689225"/>
          </a:xfrm>
        </p:spPr>
        <p:txBody>
          <a:bodyPr/>
          <a:lstStyle/>
          <a:p>
            <a:pPr algn="l"/>
            <a:r>
              <a:rPr lang="en-US" sz="2000" dirty="0"/>
              <a:t>This screenshot shows the TCP packets generated by the XMAS scan.</a:t>
            </a:r>
            <a:endParaRPr lang="en-US" dirty="0"/>
          </a:p>
        </p:txBody>
      </p:sp>
      <p:pic>
        <p:nvPicPr>
          <p:cNvPr id="4" name="Picture 3">
            <a:extLst>
              <a:ext uri="{FF2B5EF4-FFF2-40B4-BE49-F238E27FC236}">
                <a16:creationId xmlns:a16="http://schemas.microsoft.com/office/drawing/2014/main" id="{B33FA695-895D-E9C1-047F-5F96702BF4AB}"/>
              </a:ext>
            </a:extLst>
          </p:cNvPr>
          <p:cNvPicPr>
            <a:picLocks noChangeAspect="1"/>
          </p:cNvPicPr>
          <p:nvPr/>
        </p:nvPicPr>
        <p:blipFill>
          <a:blip r:embed="rId2"/>
          <a:stretch>
            <a:fillRect/>
          </a:stretch>
        </p:blipFill>
        <p:spPr>
          <a:xfrm>
            <a:off x="4322583" y="1105283"/>
            <a:ext cx="7348732" cy="5371333"/>
          </a:xfrm>
          <a:prstGeom prst="rect">
            <a:avLst/>
          </a:prstGeom>
        </p:spPr>
      </p:pic>
    </p:spTree>
    <p:extLst>
      <p:ext uri="{BB962C8B-B14F-4D97-AF65-F5344CB8AC3E}">
        <p14:creationId xmlns:p14="http://schemas.microsoft.com/office/powerpoint/2010/main" val="468969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idx="4294967295"/>
          </p:nvPr>
        </p:nvSpPr>
        <p:spPr>
          <a:xfrm>
            <a:off x="3731418" y="0"/>
            <a:ext cx="4729163" cy="1184275"/>
          </a:xfrm>
        </p:spPr>
        <p:txBody>
          <a:bodyPr>
            <a:noAutofit/>
          </a:bodyPr>
          <a:lstStyle/>
          <a:p>
            <a:pPr algn="l"/>
            <a:r>
              <a:rPr lang="en-US" sz="4400" dirty="0">
                <a:latin typeface="Times New Roman" panose="02020603050405020304" pitchFamily="18" charset="0"/>
                <a:cs typeface="Times New Roman" panose="02020603050405020304" pitchFamily="18" charset="0"/>
              </a:rPr>
              <a:t>Creating Snort rules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4294967295"/>
          </p:nvPr>
        </p:nvSpPr>
        <p:spPr>
          <a:xfrm>
            <a:off x="1242922" y="1500188"/>
            <a:ext cx="2738438" cy="2689225"/>
          </a:xfrm>
        </p:spPr>
        <p:txBody>
          <a:bodyPr/>
          <a:lstStyle/>
          <a:p>
            <a:pPr algn="l"/>
            <a:r>
              <a:rPr lang="en-US" sz="2000" dirty="0"/>
              <a:t>This screenshot shows the ping activity alert.</a:t>
            </a:r>
            <a:endParaRPr lang="en-US" dirty="0"/>
          </a:p>
        </p:txBody>
      </p:sp>
      <p:pic>
        <p:nvPicPr>
          <p:cNvPr id="4" name="Picture 3">
            <a:extLst>
              <a:ext uri="{FF2B5EF4-FFF2-40B4-BE49-F238E27FC236}">
                <a16:creationId xmlns:a16="http://schemas.microsoft.com/office/drawing/2014/main" id="{C3225371-2823-2450-6639-D1C5C1FFFC96}"/>
              </a:ext>
            </a:extLst>
          </p:cNvPr>
          <p:cNvPicPr>
            <a:picLocks noChangeAspect="1"/>
          </p:cNvPicPr>
          <p:nvPr/>
        </p:nvPicPr>
        <p:blipFill>
          <a:blip r:embed="rId2"/>
          <a:stretch>
            <a:fillRect/>
          </a:stretch>
        </p:blipFill>
        <p:spPr>
          <a:xfrm>
            <a:off x="4231301" y="1147762"/>
            <a:ext cx="7262926" cy="5438775"/>
          </a:xfrm>
          <a:prstGeom prst="rect">
            <a:avLst/>
          </a:prstGeom>
        </p:spPr>
      </p:pic>
    </p:spTree>
    <p:extLst>
      <p:ext uri="{BB962C8B-B14F-4D97-AF65-F5344CB8AC3E}">
        <p14:creationId xmlns:p14="http://schemas.microsoft.com/office/powerpoint/2010/main" val="2553306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idx="4294967295"/>
          </p:nvPr>
        </p:nvSpPr>
        <p:spPr>
          <a:xfrm>
            <a:off x="3047999" y="563563"/>
            <a:ext cx="6486525" cy="688974"/>
          </a:xfrm>
        </p:spPr>
        <p:txBody>
          <a:bodyPr>
            <a:noAutofit/>
          </a:bodyPr>
          <a:lstStyle/>
          <a:p>
            <a:pPr algn="l"/>
            <a:r>
              <a:rPr lang="en-US" sz="4400" dirty="0">
                <a:latin typeface="Times New Roman" panose="02020603050405020304" pitchFamily="18" charset="0"/>
                <a:cs typeface="Times New Roman" panose="02020603050405020304" pitchFamily="18" charset="0"/>
              </a:rPr>
              <a:t>Creating Snort rules cont’d</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4294967295"/>
          </p:nvPr>
        </p:nvSpPr>
        <p:spPr>
          <a:xfrm>
            <a:off x="1447800" y="1673225"/>
            <a:ext cx="2738438" cy="2687638"/>
          </a:xfrm>
        </p:spPr>
        <p:txBody>
          <a:bodyPr/>
          <a:lstStyle/>
          <a:p>
            <a:pPr algn="l"/>
            <a:r>
              <a:rPr lang="en-US" sz="2000" dirty="0"/>
              <a:t>This screenshot shows the ICMP packets generated by the ping activity.</a:t>
            </a:r>
            <a:endParaRPr lang="en-US" dirty="0"/>
          </a:p>
        </p:txBody>
      </p:sp>
      <p:pic>
        <p:nvPicPr>
          <p:cNvPr id="4" name="Picture 3">
            <a:extLst>
              <a:ext uri="{FF2B5EF4-FFF2-40B4-BE49-F238E27FC236}">
                <a16:creationId xmlns:a16="http://schemas.microsoft.com/office/drawing/2014/main" id="{EF44CA48-4AD4-C0D8-8D49-B6899745C185}"/>
              </a:ext>
            </a:extLst>
          </p:cNvPr>
          <p:cNvPicPr>
            <a:picLocks noChangeAspect="1"/>
          </p:cNvPicPr>
          <p:nvPr/>
        </p:nvPicPr>
        <p:blipFill>
          <a:blip r:embed="rId2"/>
          <a:stretch>
            <a:fillRect/>
          </a:stretch>
        </p:blipFill>
        <p:spPr>
          <a:xfrm>
            <a:off x="4058009" y="1385887"/>
            <a:ext cx="7219591" cy="5241621"/>
          </a:xfrm>
          <a:prstGeom prst="rect">
            <a:avLst/>
          </a:prstGeom>
        </p:spPr>
      </p:pic>
    </p:spTree>
    <p:extLst>
      <p:ext uri="{BB962C8B-B14F-4D97-AF65-F5344CB8AC3E}">
        <p14:creationId xmlns:p14="http://schemas.microsoft.com/office/powerpoint/2010/main" val="3444168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524000" y="2617879"/>
            <a:ext cx="9144000" cy="544421"/>
          </a:xfrm>
        </p:spPr>
        <p:txBody>
          <a:bodyPr>
            <a:noAutofit/>
          </a:bodyPr>
          <a:lstStyle/>
          <a:p>
            <a:r>
              <a:rPr lang="en-US" sz="4400" dirty="0">
                <a:latin typeface="Times New Roman" panose="02020603050405020304" pitchFamily="18" charset="0"/>
                <a:cs typeface="Times New Roman" panose="02020603050405020304" pitchFamily="18" charset="0"/>
              </a:rPr>
              <a:t>Live Memory Analysis</a:t>
            </a:r>
          </a:p>
        </p:txBody>
      </p:sp>
    </p:spTree>
    <p:extLst>
      <p:ext uri="{BB962C8B-B14F-4D97-AF65-F5344CB8AC3E}">
        <p14:creationId xmlns:p14="http://schemas.microsoft.com/office/powerpoint/2010/main" val="954459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idx="4294967295"/>
          </p:nvPr>
        </p:nvSpPr>
        <p:spPr>
          <a:xfrm>
            <a:off x="3805237" y="244475"/>
            <a:ext cx="4581525" cy="1165225"/>
          </a:xfrm>
        </p:spPr>
        <p:txBody>
          <a:bodyPr>
            <a:noAutofit/>
          </a:bodyPr>
          <a:lstStyle/>
          <a:p>
            <a:pPr algn="l"/>
            <a:r>
              <a:rPr lang="en-US" sz="4400" dirty="0">
                <a:latin typeface="Times New Roman" panose="02020603050405020304" pitchFamily="18" charset="0"/>
                <a:cs typeface="Times New Roman" panose="02020603050405020304" pitchFamily="18" charset="0"/>
              </a:rPr>
              <a:t>Linux Processes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4294967295"/>
          </p:nvPr>
        </p:nvSpPr>
        <p:spPr>
          <a:xfrm>
            <a:off x="390525" y="1917700"/>
            <a:ext cx="2740025" cy="1311275"/>
          </a:xfrm>
        </p:spPr>
        <p:txBody>
          <a:bodyPr/>
          <a:lstStyle/>
          <a:p>
            <a:pPr algn="l"/>
            <a:r>
              <a:rPr lang="en-US" sz="2000" dirty="0"/>
              <a:t>This screenshot shows port 55000 open for both IPv4 and IPv6.</a:t>
            </a:r>
            <a:endParaRPr lang="en-US" dirty="0"/>
          </a:p>
        </p:txBody>
      </p:sp>
      <p:pic>
        <p:nvPicPr>
          <p:cNvPr id="4" name="Picture 3">
            <a:extLst>
              <a:ext uri="{FF2B5EF4-FFF2-40B4-BE49-F238E27FC236}">
                <a16:creationId xmlns:a16="http://schemas.microsoft.com/office/drawing/2014/main" id="{A42CE670-9513-1E07-3683-2BE3E371DCA2}"/>
              </a:ext>
            </a:extLst>
          </p:cNvPr>
          <p:cNvPicPr>
            <a:picLocks noChangeAspect="1"/>
          </p:cNvPicPr>
          <p:nvPr/>
        </p:nvPicPr>
        <p:blipFill>
          <a:blip r:embed="rId2"/>
          <a:stretch>
            <a:fillRect/>
          </a:stretch>
        </p:blipFill>
        <p:spPr>
          <a:xfrm>
            <a:off x="3387051" y="1318849"/>
            <a:ext cx="7811590" cy="5210902"/>
          </a:xfrm>
          <a:prstGeom prst="rect">
            <a:avLst/>
          </a:prstGeom>
        </p:spPr>
      </p:pic>
    </p:spTree>
    <p:extLst>
      <p:ext uri="{BB962C8B-B14F-4D97-AF65-F5344CB8AC3E}">
        <p14:creationId xmlns:p14="http://schemas.microsoft.com/office/powerpoint/2010/main" val="957196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idx="4294967295"/>
          </p:nvPr>
        </p:nvSpPr>
        <p:spPr>
          <a:xfrm>
            <a:off x="4148137" y="157163"/>
            <a:ext cx="3895725" cy="1138237"/>
          </a:xfrm>
        </p:spPr>
        <p:txBody>
          <a:bodyPr>
            <a:noAutofit/>
          </a:bodyPr>
          <a:lstStyle/>
          <a:p>
            <a:pPr algn="l"/>
            <a:r>
              <a:rPr lang="en-US" sz="4400" dirty="0">
                <a:latin typeface="Times New Roman" panose="02020603050405020304" pitchFamily="18" charset="0"/>
                <a:cs typeface="Times New Roman" panose="02020603050405020304" pitchFamily="18" charset="0"/>
              </a:rPr>
              <a:t>Process Hacker</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4294967295"/>
          </p:nvPr>
        </p:nvSpPr>
        <p:spPr>
          <a:xfrm>
            <a:off x="590550" y="1893888"/>
            <a:ext cx="2738438" cy="1535112"/>
          </a:xfrm>
        </p:spPr>
        <p:txBody>
          <a:bodyPr>
            <a:normAutofit lnSpcReduction="10000"/>
          </a:bodyPr>
          <a:lstStyle/>
          <a:p>
            <a:pPr algn="l"/>
            <a:r>
              <a:rPr lang="en-US" sz="2000" dirty="0"/>
              <a:t>This screenshot shows where the properties of a chosen process would be located. </a:t>
            </a:r>
            <a:endParaRPr lang="en-US" dirty="0"/>
          </a:p>
        </p:txBody>
      </p:sp>
      <p:pic>
        <p:nvPicPr>
          <p:cNvPr id="4" name="Picture 3">
            <a:extLst>
              <a:ext uri="{FF2B5EF4-FFF2-40B4-BE49-F238E27FC236}">
                <a16:creationId xmlns:a16="http://schemas.microsoft.com/office/drawing/2014/main" id="{0E967D5E-A6E3-71F3-4057-440042A3946D}"/>
              </a:ext>
            </a:extLst>
          </p:cNvPr>
          <p:cNvPicPr>
            <a:picLocks noChangeAspect="1"/>
          </p:cNvPicPr>
          <p:nvPr/>
        </p:nvPicPr>
        <p:blipFill>
          <a:blip r:embed="rId2"/>
          <a:stretch>
            <a:fillRect/>
          </a:stretch>
        </p:blipFill>
        <p:spPr>
          <a:xfrm>
            <a:off x="3513720" y="1110788"/>
            <a:ext cx="7892711" cy="5436524"/>
          </a:xfrm>
          <a:prstGeom prst="rect">
            <a:avLst/>
          </a:prstGeom>
        </p:spPr>
      </p:pic>
    </p:spTree>
    <p:extLst>
      <p:ext uri="{BB962C8B-B14F-4D97-AF65-F5344CB8AC3E}">
        <p14:creationId xmlns:p14="http://schemas.microsoft.com/office/powerpoint/2010/main" val="318557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idx="4294967295"/>
          </p:nvPr>
        </p:nvSpPr>
        <p:spPr>
          <a:xfrm>
            <a:off x="3301997" y="880651"/>
            <a:ext cx="5588000" cy="681038"/>
          </a:xfrm>
        </p:spPr>
        <p:txBody>
          <a:bodyPr>
            <a:noAutofit/>
          </a:bodyPr>
          <a:lstStyle/>
          <a:p>
            <a:r>
              <a:rPr lang="en-US" sz="4400" dirty="0">
                <a:latin typeface="Times New Roman" panose="02020603050405020304" pitchFamily="18" charset="0"/>
                <a:cs typeface="Times New Roman" panose="02020603050405020304" pitchFamily="18" charset="0"/>
              </a:rPr>
              <a:t>Process Monitor</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4294967295"/>
          </p:nvPr>
        </p:nvSpPr>
        <p:spPr>
          <a:xfrm>
            <a:off x="763435" y="1681523"/>
            <a:ext cx="10665125" cy="612360"/>
          </a:xfrm>
        </p:spPr>
        <p:txBody>
          <a:bodyPr>
            <a:normAutofit/>
          </a:bodyPr>
          <a:lstStyle/>
          <a:p>
            <a:pPr marL="36900" indent="0">
              <a:buNone/>
            </a:pPr>
            <a:r>
              <a:rPr lang="en-US" dirty="0"/>
              <a:t>This screenshot </a:t>
            </a:r>
            <a:r>
              <a:rPr lang="en-US" sz="2000" dirty="0"/>
              <a:t>shows ifFaceName in the Path column and Data: Roman in the Detail column.</a:t>
            </a:r>
          </a:p>
        </p:txBody>
      </p:sp>
      <p:pic>
        <p:nvPicPr>
          <p:cNvPr id="4" name="Picture 3">
            <a:extLst>
              <a:ext uri="{FF2B5EF4-FFF2-40B4-BE49-F238E27FC236}">
                <a16:creationId xmlns:a16="http://schemas.microsoft.com/office/drawing/2014/main" id="{180B2BFA-3B66-48CA-2C83-F431FB724364}"/>
              </a:ext>
            </a:extLst>
          </p:cNvPr>
          <p:cNvPicPr>
            <a:picLocks noChangeAspect="1"/>
          </p:cNvPicPr>
          <p:nvPr/>
        </p:nvPicPr>
        <p:blipFill>
          <a:blip r:embed="rId2"/>
          <a:stretch>
            <a:fillRect/>
          </a:stretch>
        </p:blipFill>
        <p:spPr>
          <a:xfrm>
            <a:off x="136109" y="2407824"/>
            <a:ext cx="3807241" cy="2861324"/>
          </a:xfrm>
          <a:prstGeom prst="rect">
            <a:avLst/>
          </a:prstGeom>
        </p:spPr>
      </p:pic>
      <p:pic>
        <p:nvPicPr>
          <p:cNvPr id="8" name="Picture 7">
            <a:extLst>
              <a:ext uri="{FF2B5EF4-FFF2-40B4-BE49-F238E27FC236}">
                <a16:creationId xmlns:a16="http://schemas.microsoft.com/office/drawing/2014/main" id="{CEBF26BC-4AFA-B12D-2B97-127A76F0F721}"/>
              </a:ext>
            </a:extLst>
          </p:cNvPr>
          <p:cNvPicPr>
            <a:picLocks noChangeAspect="1"/>
          </p:cNvPicPr>
          <p:nvPr/>
        </p:nvPicPr>
        <p:blipFill>
          <a:blip r:embed="rId3"/>
          <a:stretch>
            <a:fillRect/>
          </a:stretch>
        </p:blipFill>
        <p:spPr>
          <a:xfrm>
            <a:off x="4192378" y="2413717"/>
            <a:ext cx="3807241" cy="2855431"/>
          </a:xfrm>
          <a:prstGeom prst="rect">
            <a:avLst/>
          </a:prstGeom>
        </p:spPr>
      </p:pic>
      <p:pic>
        <p:nvPicPr>
          <p:cNvPr id="10" name="Picture 9">
            <a:extLst>
              <a:ext uri="{FF2B5EF4-FFF2-40B4-BE49-F238E27FC236}">
                <a16:creationId xmlns:a16="http://schemas.microsoft.com/office/drawing/2014/main" id="{132A1A79-825D-AAD0-38BE-02B553775D6E}"/>
              </a:ext>
            </a:extLst>
          </p:cNvPr>
          <p:cNvPicPr>
            <a:picLocks noChangeAspect="1"/>
          </p:cNvPicPr>
          <p:nvPr/>
        </p:nvPicPr>
        <p:blipFill>
          <a:blip r:embed="rId4"/>
          <a:stretch>
            <a:fillRect/>
          </a:stretch>
        </p:blipFill>
        <p:spPr>
          <a:xfrm>
            <a:off x="8232459" y="2404787"/>
            <a:ext cx="3823432" cy="2855431"/>
          </a:xfrm>
          <a:prstGeom prst="rect">
            <a:avLst/>
          </a:prstGeom>
        </p:spPr>
      </p:pic>
    </p:spTree>
    <p:extLst>
      <p:ext uri="{BB962C8B-B14F-4D97-AF65-F5344CB8AC3E}">
        <p14:creationId xmlns:p14="http://schemas.microsoft.com/office/powerpoint/2010/main" val="3936400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idx="4294967295"/>
          </p:nvPr>
        </p:nvSpPr>
        <p:spPr>
          <a:xfrm>
            <a:off x="0" y="685800"/>
            <a:ext cx="8145463" cy="785813"/>
          </a:xfrm>
        </p:spPr>
        <p:txBody>
          <a:bodyPr>
            <a:noAutofit/>
          </a:bodyPr>
          <a:lstStyle/>
          <a:p>
            <a:r>
              <a:rPr lang="en-US" sz="4000" dirty="0"/>
              <a:t>References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4294967295"/>
          </p:nvPr>
        </p:nvSpPr>
        <p:spPr>
          <a:xfrm>
            <a:off x="952500" y="1589088"/>
            <a:ext cx="9212263" cy="2479675"/>
          </a:xfrm>
        </p:spPr>
        <p:txBody>
          <a:bodyPr>
            <a:normAutofit/>
          </a:bodyPr>
          <a:lstStyle/>
          <a:p>
            <a:pPr marL="342900" lvl="0" indent="-342900">
              <a:buFont typeface="+mj-lt"/>
              <a:buAutoNum type="arabicPeriod"/>
            </a:pPr>
            <a:r>
              <a:rPr lang="en-US" b="0" i="0" dirty="0">
                <a:solidFill>
                  <a:schemeClr val="tx1"/>
                </a:solidFill>
                <a:effectLst/>
                <a:latin typeface="Roboto" panose="02000000000000000000" pitchFamily="2" charset="0"/>
              </a:rPr>
              <a:t>Chapple, M., &amp; </a:t>
            </a:r>
            <a:r>
              <a:rPr lang="en-US" b="0" i="0" dirty="0" err="1">
                <a:solidFill>
                  <a:schemeClr val="tx1"/>
                </a:solidFill>
                <a:effectLst/>
                <a:latin typeface="Roboto" panose="02000000000000000000" pitchFamily="2" charset="0"/>
              </a:rPr>
              <a:t>Seidl</a:t>
            </a:r>
            <a:r>
              <a:rPr lang="en-US" b="0" i="0" dirty="0">
                <a:solidFill>
                  <a:schemeClr val="tx1"/>
                </a:solidFill>
                <a:effectLst/>
                <a:latin typeface="Roboto" panose="02000000000000000000" pitchFamily="2" charset="0"/>
              </a:rPr>
              <a:t>, D. (2020). </a:t>
            </a:r>
            <a:r>
              <a:rPr lang="en-US" b="0" i="1" dirty="0">
                <a:solidFill>
                  <a:schemeClr val="tx1"/>
                </a:solidFill>
                <a:effectLst/>
                <a:latin typeface="Roboto" panose="02000000000000000000" pitchFamily="2" charset="0"/>
              </a:rPr>
              <a:t>CompTIA </a:t>
            </a:r>
            <a:r>
              <a:rPr lang="en-US" b="0" i="1" dirty="0" err="1">
                <a:solidFill>
                  <a:schemeClr val="tx1"/>
                </a:solidFill>
                <a:effectLst/>
                <a:latin typeface="Roboto" panose="02000000000000000000" pitchFamily="2" charset="0"/>
              </a:rPr>
              <a:t>CySA</a:t>
            </a:r>
            <a:r>
              <a:rPr lang="en-US" b="0" i="1" dirty="0">
                <a:solidFill>
                  <a:schemeClr val="tx1"/>
                </a:solidFill>
                <a:effectLst/>
                <a:latin typeface="Roboto" panose="02000000000000000000" pitchFamily="2" charset="0"/>
              </a:rPr>
              <a:t> Study Guide Exam CS0-002</a:t>
            </a:r>
            <a:r>
              <a:rPr lang="en-US" b="0" i="0" dirty="0">
                <a:solidFill>
                  <a:schemeClr val="tx1"/>
                </a:solidFill>
                <a:effectLst/>
                <a:latin typeface="Roboto" panose="02000000000000000000" pitchFamily="2" charset="0"/>
              </a:rPr>
              <a:t> (2nd ed.). Wiley Professional Development (P&amp;T). </a:t>
            </a:r>
            <a:r>
              <a:rPr lang="en-US" b="0" i="0" dirty="0">
                <a:effectLst/>
                <a:latin typeface="Roboto" panose="02000000000000000000" pitchFamily="2" charset="0"/>
                <a:hlinkClick r:id="rId2"/>
              </a:rPr>
              <a:t>https://devry.vitalsource.com/books/9781119684114</a:t>
            </a:r>
            <a:endParaRPr lang="en-US" dirty="0"/>
          </a:p>
          <a:p>
            <a:pPr marL="342900" indent="-342900">
              <a:buFont typeface="+mj-lt"/>
              <a:buAutoNum type="arabicPeriod"/>
            </a:pPr>
            <a:r>
              <a:rPr lang="en-US" sz="1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Course notes and Video</a:t>
            </a: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endParaRPr lang="en-US" dirty="0"/>
          </a:p>
          <a:p>
            <a:pPr marL="342900" lvl="0" indent="-342900">
              <a:buFont typeface="+mj-lt"/>
              <a:buAutoNum type="arabicPeriod"/>
            </a:pPr>
            <a:endParaRPr lang="en-US" dirty="0"/>
          </a:p>
        </p:txBody>
      </p:sp>
    </p:spTree>
    <p:extLst>
      <p:ext uri="{BB962C8B-B14F-4D97-AF65-F5344CB8AC3E}">
        <p14:creationId xmlns:p14="http://schemas.microsoft.com/office/powerpoint/2010/main" val="3491067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8B6E-E2BD-50F4-440F-269B397F00AF}"/>
              </a:ext>
            </a:extLst>
          </p:cNvPr>
          <p:cNvSpPr>
            <a:spLocks noGrp="1"/>
          </p:cNvSpPr>
          <p:nvPr>
            <p:ph type="title"/>
          </p:nvPr>
        </p:nvSpPr>
        <p:spPr>
          <a:xfrm>
            <a:off x="836158" y="1377351"/>
            <a:ext cx="10353762" cy="970450"/>
          </a:xfrm>
        </p:spPr>
        <p:txBody>
          <a:bodyPr>
            <a:normAutofit/>
          </a:bodyPr>
          <a:lstStyle/>
          <a:p>
            <a:r>
              <a:rPr lang="en-US" sz="4400" dirty="0">
                <a:latin typeface="Times New Roman" panose="02020603050405020304" pitchFamily="18" charset="0"/>
                <a:cs typeface="Times New Roman" panose="02020603050405020304" pitchFamily="18" charset="0"/>
              </a:rPr>
              <a:t>Introduction</a:t>
            </a:r>
          </a:p>
        </p:txBody>
      </p:sp>
      <p:sp>
        <p:nvSpPr>
          <p:cNvPr id="3" name="Content Placeholder 2">
            <a:extLst>
              <a:ext uri="{FF2B5EF4-FFF2-40B4-BE49-F238E27FC236}">
                <a16:creationId xmlns:a16="http://schemas.microsoft.com/office/drawing/2014/main" id="{125FE0B2-2553-750C-BD04-E7D95AF7D7B8}"/>
              </a:ext>
            </a:extLst>
          </p:cNvPr>
          <p:cNvSpPr>
            <a:spLocks noGrp="1"/>
          </p:cNvSpPr>
          <p:nvPr>
            <p:ph idx="1"/>
          </p:nvPr>
        </p:nvSpPr>
        <p:spPr>
          <a:xfrm>
            <a:off x="919119" y="2702899"/>
            <a:ext cx="10353762" cy="1976909"/>
          </a:xfrm>
        </p:spPr>
        <p:txBody>
          <a:bodyPr/>
          <a:lstStyle/>
          <a:p>
            <a:pPr marL="36900" indent="0">
              <a:buNone/>
            </a:pPr>
            <a:r>
              <a:rPr lang="en-US" dirty="0"/>
              <a:t>This course provides a skill-building platform for infrastructure security implementation and techniques. Topics include Threat Intelligence, the detection of security vulnerabilities, Cloud Security, security data analysis, incident response, risk management, and IT regulatory compliance. Implementation and techniques were solidified through the use of virtual lab environments that provided a diverse selection of specialty tools and programs to use.</a:t>
            </a:r>
          </a:p>
        </p:txBody>
      </p:sp>
    </p:spTree>
    <p:extLst>
      <p:ext uri="{BB962C8B-B14F-4D97-AF65-F5344CB8AC3E}">
        <p14:creationId xmlns:p14="http://schemas.microsoft.com/office/powerpoint/2010/main" val="1542540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524000" y="3064322"/>
            <a:ext cx="9144000" cy="729355"/>
          </a:xfrm>
        </p:spPr>
        <p:txBody>
          <a:bodyPr>
            <a:normAutofit/>
          </a:bodyPr>
          <a:lstStyle/>
          <a:p>
            <a:r>
              <a:rPr lang="en-US" sz="4000" dirty="0"/>
              <a:t>Iptables for Network Defense </a:t>
            </a:r>
          </a:p>
        </p:txBody>
      </p:sp>
    </p:spTree>
    <p:extLst>
      <p:ext uri="{BB962C8B-B14F-4D97-AF65-F5344CB8AC3E}">
        <p14:creationId xmlns:p14="http://schemas.microsoft.com/office/powerpoint/2010/main" val="2382217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idx="4294967295"/>
          </p:nvPr>
        </p:nvSpPr>
        <p:spPr>
          <a:xfrm>
            <a:off x="3667124" y="291780"/>
            <a:ext cx="4857751" cy="842963"/>
          </a:xfrm>
        </p:spPr>
        <p:txBody>
          <a:bodyPr>
            <a:noAutofit/>
          </a:bodyPr>
          <a:lstStyle/>
          <a:p>
            <a:pPr algn="l"/>
            <a:r>
              <a:rPr lang="en-US" sz="4400" dirty="0">
                <a:latin typeface="Times New Roman" panose="02020603050405020304" pitchFamily="18" charset="0"/>
                <a:cs typeface="Times New Roman" panose="02020603050405020304" pitchFamily="18" charset="0"/>
              </a:rPr>
              <a:t>Time-based Access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4294967295"/>
          </p:nvPr>
        </p:nvSpPr>
        <p:spPr>
          <a:xfrm>
            <a:off x="1295400" y="1514475"/>
            <a:ext cx="2738438" cy="2689225"/>
          </a:xfrm>
        </p:spPr>
        <p:txBody>
          <a:bodyPr/>
          <a:lstStyle/>
          <a:p>
            <a:pPr algn="l"/>
            <a:r>
              <a:rPr lang="en-US" sz="2000" dirty="0"/>
              <a:t>This screenshot shows the output of the DMZ Route Table.</a:t>
            </a:r>
          </a:p>
        </p:txBody>
      </p:sp>
      <p:pic>
        <p:nvPicPr>
          <p:cNvPr id="4" name="Picture 3">
            <a:extLst>
              <a:ext uri="{FF2B5EF4-FFF2-40B4-BE49-F238E27FC236}">
                <a16:creationId xmlns:a16="http://schemas.microsoft.com/office/drawing/2014/main" id="{AD9217BC-FD32-1516-AADC-358F8C2CAB38}"/>
              </a:ext>
            </a:extLst>
          </p:cNvPr>
          <p:cNvPicPr>
            <a:picLocks noChangeAspect="1"/>
          </p:cNvPicPr>
          <p:nvPr/>
        </p:nvPicPr>
        <p:blipFill>
          <a:blip r:embed="rId2"/>
          <a:stretch>
            <a:fillRect/>
          </a:stretch>
        </p:blipFill>
        <p:spPr>
          <a:xfrm>
            <a:off x="4183003" y="1221966"/>
            <a:ext cx="7078063" cy="5220429"/>
          </a:xfrm>
          <a:prstGeom prst="rect">
            <a:avLst/>
          </a:prstGeom>
        </p:spPr>
      </p:pic>
    </p:spTree>
    <p:extLst>
      <p:ext uri="{BB962C8B-B14F-4D97-AF65-F5344CB8AC3E}">
        <p14:creationId xmlns:p14="http://schemas.microsoft.com/office/powerpoint/2010/main" val="1362533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idx="4294967295"/>
          </p:nvPr>
        </p:nvSpPr>
        <p:spPr>
          <a:xfrm>
            <a:off x="3693600" y="243041"/>
            <a:ext cx="4804799" cy="1120775"/>
          </a:xfrm>
        </p:spPr>
        <p:txBody>
          <a:bodyPr>
            <a:noAutofit/>
          </a:bodyPr>
          <a:lstStyle/>
          <a:p>
            <a:pPr algn="l"/>
            <a:r>
              <a:rPr lang="en-US" sz="4400" dirty="0">
                <a:latin typeface="Times New Roman" panose="02020603050405020304" pitchFamily="18" charset="0"/>
                <a:cs typeface="Times New Roman" panose="02020603050405020304" pitchFamily="18" charset="0"/>
              </a:rPr>
              <a:t>Time-based Access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4294967295"/>
          </p:nvPr>
        </p:nvSpPr>
        <p:spPr>
          <a:xfrm>
            <a:off x="687891" y="1615507"/>
            <a:ext cx="2738438" cy="2689225"/>
          </a:xfrm>
        </p:spPr>
        <p:txBody>
          <a:bodyPr>
            <a:normAutofit/>
          </a:bodyPr>
          <a:lstStyle/>
          <a:p>
            <a:pPr marL="36900" indent="0">
              <a:buNone/>
            </a:pPr>
            <a:r>
              <a:rPr lang="en-US" dirty="0"/>
              <a:t>This screenshot </a:t>
            </a:r>
            <a:r>
              <a:rPr lang="en-US" sz="2000" dirty="0"/>
              <a:t>shows a successful ping from the Ubuntu Web VM and the DMZ VM.</a:t>
            </a:r>
          </a:p>
          <a:p>
            <a:endParaRPr lang="en-US" sz="2000" dirty="0"/>
          </a:p>
        </p:txBody>
      </p:sp>
      <p:pic>
        <p:nvPicPr>
          <p:cNvPr id="4" name="Picture 3">
            <a:extLst>
              <a:ext uri="{FF2B5EF4-FFF2-40B4-BE49-F238E27FC236}">
                <a16:creationId xmlns:a16="http://schemas.microsoft.com/office/drawing/2014/main" id="{5EC9B400-DD67-4286-3853-EF30D15111BD}"/>
              </a:ext>
            </a:extLst>
          </p:cNvPr>
          <p:cNvPicPr>
            <a:picLocks noChangeAspect="1"/>
          </p:cNvPicPr>
          <p:nvPr/>
        </p:nvPicPr>
        <p:blipFill>
          <a:blip r:embed="rId2"/>
          <a:stretch>
            <a:fillRect/>
          </a:stretch>
        </p:blipFill>
        <p:spPr>
          <a:xfrm>
            <a:off x="3746431" y="1533260"/>
            <a:ext cx="7830643" cy="3791479"/>
          </a:xfrm>
          <a:prstGeom prst="rect">
            <a:avLst/>
          </a:prstGeom>
        </p:spPr>
      </p:pic>
    </p:spTree>
    <p:extLst>
      <p:ext uri="{BB962C8B-B14F-4D97-AF65-F5344CB8AC3E}">
        <p14:creationId xmlns:p14="http://schemas.microsoft.com/office/powerpoint/2010/main" val="3356802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4294967295"/>
          </p:nvPr>
        </p:nvSpPr>
        <p:spPr>
          <a:xfrm>
            <a:off x="733340" y="2051516"/>
            <a:ext cx="2739435" cy="1958444"/>
          </a:xfrm>
        </p:spPr>
        <p:txBody>
          <a:bodyPr/>
          <a:lstStyle/>
          <a:p>
            <a:pPr marL="36900" indent="0">
              <a:buNone/>
            </a:pPr>
            <a:r>
              <a:rPr lang="en-US" dirty="0"/>
              <a:t>This screenshot </a:t>
            </a:r>
            <a:r>
              <a:rPr lang="en-US" sz="2000" dirty="0"/>
              <a:t>shows two time-based access rules in the FORWARD chain</a:t>
            </a:r>
            <a:endParaRPr lang="en-US" dirty="0"/>
          </a:p>
        </p:txBody>
      </p:sp>
      <p:sp>
        <p:nvSpPr>
          <p:cNvPr id="8" name="Title 1">
            <a:extLst>
              <a:ext uri="{FF2B5EF4-FFF2-40B4-BE49-F238E27FC236}">
                <a16:creationId xmlns:a16="http://schemas.microsoft.com/office/drawing/2014/main" id="{EEA03D7F-E9A5-4634-8CB0-1BDB151124C6}"/>
              </a:ext>
            </a:extLst>
          </p:cNvPr>
          <p:cNvSpPr txBox="1">
            <a:spLocks/>
          </p:cNvSpPr>
          <p:nvPr/>
        </p:nvSpPr>
        <p:spPr>
          <a:xfrm>
            <a:off x="3948068" y="685799"/>
            <a:ext cx="4748257" cy="70528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400" dirty="0">
                <a:latin typeface="Times New Roman" panose="02020603050405020304" pitchFamily="18" charset="0"/>
                <a:cs typeface="Times New Roman" panose="02020603050405020304" pitchFamily="18" charset="0"/>
              </a:rPr>
              <a:t>Time-based Access</a:t>
            </a:r>
          </a:p>
        </p:txBody>
      </p:sp>
      <p:pic>
        <p:nvPicPr>
          <p:cNvPr id="5" name="Picture 4">
            <a:extLst>
              <a:ext uri="{FF2B5EF4-FFF2-40B4-BE49-F238E27FC236}">
                <a16:creationId xmlns:a16="http://schemas.microsoft.com/office/drawing/2014/main" id="{AD8C4429-549D-6A1F-4494-4545ED149D4B}"/>
              </a:ext>
            </a:extLst>
          </p:cNvPr>
          <p:cNvPicPr>
            <a:picLocks noChangeAspect="1"/>
          </p:cNvPicPr>
          <p:nvPr/>
        </p:nvPicPr>
        <p:blipFill>
          <a:blip r:embed="rId2"/>
          <a:stretch>
            <a:fillRect/>
          </a:stretch>
        </p:blipFill>
        <p:spPr>
          <a:xfrm>
            <a:off x="3647070" y="1595181"/>
            <a:ext cx="7811590" cy="3667637"/>
          </a:xfrm>
          <a:prstGeom prst="rect">
            <a:avLst/>
          </a:prstGeom>
        </p:spPr>
      </p:pic>
    </p:spTree>
    <p:extLst>
      <p:ext uri="{BB962C8B-B14F-4D97-AF65-F5344CB8AC3E}">
        <p14:creationId xmlns:p14="http://schemas.microsoft.com/office/powerpoint/2010/main" val="3295621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idx="4294967295"/>
          </p:nvPr>
        </p:nvSpPr>
        <p:spPr>
          <a:xfrm>
            <a:off x="2023267" y="742950"/>
            <a:ext cx="8145463" cy="785813"/>
          </a:xfrm>
        </p:spPr>
        <p:txBody>
          <a:bodyPr>
            <a:noAutofit/>
          </a:bodyPr>
          <a:lstStyle/>
          <a:p>
            <a:r>
              <a:rPr lang="en-US" sz="4400" dirty="0">
                <a:latin typeface="Times New Roman" panose="02020603050405020304" pitchFamily="18" charset="0"/>
                <a:cs typeface="Times New Roman" panose="02020603050405020304" pitchFamily="18" charset="0"/>
              </a:rPr>
              <a:t>References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4294967295"/>
          </p:nvPr>
        </p:nvSpPr>
        <p:spPr>
          <a:xfrm>
            <a:off x="1489868" y="1731963"/>
            <a:ext cx="9212263" cy="2479675"/>
          </a:xfrm>
        </p:spPr>
        <p:txBody>
          <a:bodyPr>
            <a:normAutofit/>
          </a:bodyPr>
          <a:lstStyle/>
          <a:p>
            <a:pPr marL="342900" lvl="0" indent="-342900">
              <a:buFont typeface="+mj-lt"/>
              <a:buAutoNum type="arabicPeriod"/>
            </a:pPr>
            <a:r>
              <a:rPr lang="en-US" dirty="0"/>
              <a:t>Course notes and Lecture </a:t>
            </a:r>
          </a:p>
          <a:p>
            <a:pPr marL="342900" lvl="0" indent="-342900">
              <a:buFont typeface="+mj-lt"/>
              <a:buAutoNum type="arabicPeriod"/>
            </a:pPr>
            <a:r>
              <a:rPr lang="en-US" dirty="0"/>
              <a:t>Chapple, M., &amp; </a:t>
            </a:r>
            <a:r>
              <a:rPr lang="en-US" dirty="0" err="1"/>
              <a:t>Seidl</a:t>
            </a:r>
            <a:r>
              <a:rPr lang="en-US" dirty="0"/>
              <a:t>, D. (2020). CompTIA </a:t>
            </a:r>
            <a:r>
              <a:rPr lang="en-US" dirty="0" err="1"/>
              <a:t>CySA</a:t>
            </a:r>
            <a:r>
              <a:rPr lang="en-US" dirty="0"/>
              <a:t> Study Guide Exam CS0-002 (2nd ed.). Wiley Professional Development (P&amp;T). https://devry.vitalsource.com/books/9781119684114</a:t>
            </a:r>
          </a:p>
          <a:p>
            <a:pPr marL="342900" lvl="0" indent="-342900">
              <a:buFont typeface="+mj-lt"/>
              <a:buAutoNum type="arabicPeriod"/>
            </a:pPr>
            <a:endParaRPr lang="en-US" dirty="0"/>
          </a:p>
        </p:txBody>
      </p:sp>
    </p:spTree>
    <p:extLst>
      <p:ext uri="{BB962C8B-B14F-4D97-AF65-F5344CB8AC3E}">
        <p14:creationId xmlns:p14="http://schemas.microsoft.com/office/powerpoint/2010/main" val="1530007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47949-6B8F-7A08-598B-2E0BB9A08C0E}"/>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Challenges And Career Skills </a:t>
            </a:r>
          </a:p>
        </p:txBody>
      </p:sp>
      <p:sp>
        <p:nvSpPr>
          <p:cNvPr id="3" name="Content Placeholder 2">
            <a:extLst>
              <a:ext uri="{FF2B5EF4-FFF2-40B4-BE49-F238E27FC236}">
                <a16:creationId xmlns:a16="http://schemas.microsoft.com/office/drawing/2014/main" id="{C863C9FA-3001-D783-B25F-C3160DC19087}"/>
              </a:ext>
            </a:extLst>
          </p:cNvPr>
          <p:cNvSpPr>
            <a:spLocks noGrp="1"/>
          </p:cNvSpPr>
          <p:nvPr>
            <p:ph idx="1"/>
          </p:nvPr>
        </p:nvSpPr>
        <p:spPr/>
        <p:txBody>
          <a:bodyPr/>
          <a:lstStyle/>
          <a:p>
            <a:endParaRPr lang="en-US" dirty="0"/>
          </a:p>
          <a:p>
            <a:r>
              <a:rPr lang="en-US" dirty="0"/>
              <a:t>This course addressed a wide range of sophisticated concepts that were difficult to comprehend and work through at times. For example, while we were going through the Snort lab, I was having trouble getting the rules to operate correctly. I was able to address these difficulties by restarting the lab and paying closer attention to the instructions. The use of virtual labs helped solidify the information which made understanding the topics easier.  Such challenges aid in the development of basic job skills such as systematic problem-solving and critical thinking.</a:t>
            </a:r>
          </a:p>
          <a:p>
            <a:endParaRPr lang="en-US" dirty="0"/>
          </a:p>
        </p:txBody>
      </p:sp>
    </p:spTree>
    <p:extLst>
      <p:ext uri="{BB962C8B-B14F-4D97-AF65-F5344CB8AC3E}">
        <p14:creationId xmlns:p14="http://schemas.microsoft.com/office/powerpoint/2010/main" val="3645457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7E22B-7BCB-4992-85CF-CCAF15D9C7BB}"/>
              </a:ext>
            </a:extLst>
          </p:cNvPr>
          <p:cNvSpPr>
            <a:spLocks noGrp="1"/>
          </p:cNvSpPr>
          <p:nvPr>
            <p:ph type="title"/>
          </p:nvPr>
        </p:nvSpPr>
        <p:spPr>
          <a:xfrm>
            <a:off x="838200" y="2962479"/>
            <a:ext cx="10515600" cy="933042"/>
          </a:xfrm>
        </p:spPr>
        <p:txBody>
          <a:bodyPr>
            <a:normAutofit/>
          </a:bodyPr>
          <a:lstStyle/>
          <a:p>
            <a:r>
              <a:rPr lang="en-US" sz="4400" dirty="0">
                <a:latin typeface="Times New Roman" panose="02020603050405020304" pitchFamily="18" charset="0"/>
                <a:cs typeface="Times New Roman" panose="02020603050405020304" pitchFamily="18" charset="0"/>
              </a:rPr>
              <a:t>Intrusion Analysis using Wireshark</a:t>
            </a:r>
          </a:p>
        </p:txBody>
      </p:sp>
    </p:spTree>
    <p:extLst>
      <p:ext uri="{BB962C8B-B14F-4D97-AF65-F5344CB8AC3E}">
        <p14:creationId xmlns:p14="http://schemas.microsoft.com/office/powerpoint/2010/main" val="2666727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idx="4294967295"/>
          </p:nvPr>
        </p:nvSpPr>
        <p:spPr>
          <a:xfrm>
            <a:off x="1489868" y="450850"/>
            <a:ext cx="8145463" cy="785813"/>
          </a:xfrm>
        </p:spPr>
        <p:txBody>
          <a:bodyPr>
            <a:noAutofit/>
          </a:bodyPr>
          <a:lstStyle/>
          <a:p>
            <a:r>
              <a:rPr lang="en-US" sz="4400" dirty="0">
                <a:latin typeface="Times New Roman" panose="02020603050405020304" pitchFamily="18" charset="0"/>
                <a:cs typeface="Times New Roman" panose="02020603050405020304" pitchFamily="18" charset="0"/>
              </a:rPr>
              <a:t>Basic attack analysis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4294967295"/>
          </p:nvPr>
        </p:nvSpPr>
        <p:spPr>
          <a:xfrm>
            <a:off x="1489869" y="1236662"/>
            <a:ext cx="9212263" cy="5336665"/>
          </a:xfrm>
        </p:spPr>
        <p:txBody>
          <a:bodyPr>
            <a:normAutofit fontScale="32500" lnSpcReduction="20000"/>
          </a:bodyPr>
          <a:lstStyle/>
          <a:p>
            <a:pPr marL="0" lvl="0" indent="0" algn="just">
              <a:buNone/>
            </a:pPr>
            <a:r>
              <a:rPr lang="en-US" sz="3700" dirty="0">
                <a:latin typeface="Times New Roman" panose="02020603050405020304" pitchFamily="18" charset="0"/>
                <a:cs typeface="Times New Roman" panose="02020603050405020304" pitchFamily="18" charset="0"/>
              </a:rPr>
              <a:t>Look at capture no. 20 and 22. (You can use the “Go” link at the top of the Wireshark screen to quickly go to a specific capture) Both packets are ICMP traffic but there are subtle differences between them.  Compare the time-to-live and data field sizes in the two packets.  What differences do you see?</a:t>
            </a:r>
          </a:p>
          <a:p>
            <a:pPr marL="0" marR="0" indent="0" algn="just">
              <a:lnSpc>
                <a:spcPct val="107000"/>
              </a:lnSpc>
              <a:spcBef>
                <a:spcPts val="0"/>
              </a:spcBef>
              <a:spcAft>
                <a:spcPts val="800"/>
              </a:spcAft>
              <a:buNone/>
            </a:pPr>
            <a:r>
              <a:rPr lang="en-US" sz="3700" dirty="0">
                <a:effectLst/>
                <a:latin typeface="Times New Roman" panose="02020603050405020304" pitchFamily="18" charset="0"/>
                <a:ea typeface="Calibri" panose="020F0502020204030204" pitchFamily="34" charset="0"/>
                <a:cs typeface="Times New Roman" panose="02020603050405020304" pitchFamily="18" charset="0"/>
              </a:rPr>
              <a:t>Packet capture number 20 source IPv4 address 192.168.25.1 is an ICMP ping request that has a TTL of 64 and a data field of 56 bytes. Capture number 22 IPv4 address 192.168.25.50 ping request that has a TTL of 128 and uses a data field of 32 bytes. </a:t>
            </a:r>
          </a:p>
          <a:p>
            <a:pPr marL="0" lvl="0" indent="0" algn="just">
              <a:buNone/>
            </a:pPr>
            <a:endParaRPr lang="en-US" sz="3700" dirty="0">
              <a:latin typeface="Times New Roman" panose="02020603050405020304" pitchFamily="18" charset="0"/>
              <a:cs typeface="Times New Roman" panose="02020603050405020304" pitchFamily="18" charset="0"/>
            </a:endParaRPr>
          </a:p>
          <a:p>
            <a:pPr marL="0" lvl="0" indent="0" algn="just">
              <a:buNone/>
            </a:pPr>
            <a:r>
              <a:rPr lang="en-US" sz="3700" dirty="0">
                <a:latin typeface="Times New Roman" panose="02020603050405020304" pitchFamily="18" charset="0"/>
                <a:cs typeface="Times New Roman" panose="02020603050405020304" pitchFamily="18" charset="0"/>
              </a:rPr>
              <a:t>Do a little Internet research to discover which operating systems use the specific values in their ping commands. What operating system generated the echo request in capture 20?</a:t>
            </a:r>
          </a:p>
          <a:p>
            <a:pPr marL="0" marR="0" indent="0" algn="just">
              <a:lnSpc>
                <a:spcPct val="107000"/>
              </a:lnSpc>
              <a:spcBef>
                <a:spcPts val="0"/>
              </a:spcBef>
              <a:spcAft>
                <a:spcPts val="800"/>
              </a:spcAft>
              <a:buNone/>
            </a:pPr>
            <a:r>
              <a:rPr lang="en-US" sz="3700" dirty="0">
                <a:effectLst/>
                <a:latin typeface="Times New Roman" panose="02020603050405020304" pitchFamily="18" charset="0"/>
                <a:ea typeface="Calibri" panose="020F0502020204030204" pitchFamily="34" charset="0"/>
                <a:cs typeface="Times New Roman" panose="02020603050405020304" pitchFamily="18" charset="0"/>
              </a:rPr>
              <a:t>Windows uses an ICMP packet that is 32 bytes when using the ping command while the Linux and OSX operating systems use an ICMP packet of 56 bytes for its ping command. </a:t>
            </a:r>
          </a:p>
          <a:p>
            <a:pPr marL="0" lvl="0" indent="0" algn="just">
              <a:buNone/>
            </a:pPr>
            <a:endParaRPr lang="en-US" sz="3700" dirty="0">
              <a:latin typeface="Times New Roman" panose="02020603050405020304" pitchFamily="18" charset="0"/>
              <a:cs typeface="Times New Roman" panose="02020603050405020304" pitchFamily="18" charset="0"/>
            </a:endParaRPr>
          </a:p>
          <a:p>
            <a:pPr marL="0" lvl="0" indent="0" algn="just">
              <a:buNone/>
            </a:pPr>
            <a:r>
              <a:rPr lang="en-US" sz="3700" dirty="0">
                <a:latin typeface="Times New Roman" panose="02020603050405020304" pitchFamily="18" charset="0"/>
                <a:cs typeface="Times New Roman" panose="02020603050405020304" pitchFamily="18" charset="0"/>
              </a:rPr>
              <a:t>Review packet no. 37 and beyond, what do you think is taking place here? __________________</a:t>
            </a:r>
          </a:p>
          <a:p>
            <a:pPr marL="0" marR="0" indent="0" algn="just">
              <a:lnSpc>
                <a:spcPct val="107000"/>
              </a:lnSpc>
              <a:spcBef>
                <a:spcPts val="0"/>
              </a:spcBef>
              <a:spcAft>
                <a:spcPts val="800"/>
              </a:spcAft>
              <a:buNone/>
            </a:pPr>
            <a:r>
              <a:rPr lang="en-US" sz="3700" dirty="0">
                <a:effectLst/>
                <a:latin typeface="Times New Roman" panose="02020603050405020304" pitchFamily="18" charset="0"/>
                <a:ea typeface="Calibri" panose="020F0502020204030204" pitchFamily="34" charset="0"/>
                <a:cs typeface="Times New Roman" panose="02020603050405020304" pitchFamily="18" charset="0"/>
              </a:rPr>
              <a:t>Packet capture numbers 37 and beyond indicate that the Source address IPv4 192.168.25.200 is wanting to establish a TCP connection with the Destination address 192.168.25.1. However, the destination address is dropping the packet and forcing an (RST, ACK) flag as a result of a half-open scan such as the Nmap -</a:t>
            </a:r>
            <a:r>
              <a:rPr lang="en-US" sz="3700" dirty="0" err="1">
                <a:effectLst/>
                <a:latin typeface="Times New Roman" panose="02020603050405020304" pitchFamily="18" charset="0"/>
                <a:ea typeface="Calibri" panose="020F0502020204030204" pitchFamily="34" charset="0"/>
                <a:cs typeface="Times New Roman" panose="02020603050405020304" pitchFamily="18" charset="0"/>
              </a:rPr>
              <a:t>sS</a:t>
            </a:r>
            <a:r>
              <a:rPr lang="en-US" sz="3700" dirty="0">
                <a:effectLst/>
                <a:latin typeface="Times New Roman" panose="02020603050405020304" pitchFamily="18" charset="0"/>
                <a:ea typeface="Calibri" panose="020F0502020204030204" pitchFamily="34" charset="0"/>
                <a:cs typeface="Times New Roman" panose="02020603050405020304" pitchFamily="18" charset="0"/>
              </a:rPr>
              <a:t> scan.</a:t>
            </a:r>
          </a:p>
          <a:p>
            <a:pPr marL="0" lvl="0" indent="0" algn="just">
              <a:buNone/>
            </a:pPr>
            <a:endParaRPr lang="en-US" sz="3700" dirty="0">
              <a:latin typeface="Times New Roman" panose="02020603050405020304" pitchFamily="18" charset="0"/>
              <a:cs typeface="Times New Roman" panose="02020603050405020304" pitchFamily="18" charset="0"/>
            </a:endParaRPr>
          </a:p>
          <a:p>
            <a:pPr marL="0" lvl="0" indent="0" algn="just">
              <a:buNone/>
            </a:pPr>
            <a:r>
              <a:rPr lang="en-US" sz="3700" dirty="0">
                <a:latin typeface="Times New Roman" panose="02020603050405020304" pitchFamily="18" charset="0"/>
                <a:cs typeface="Times New Roman" panose="02020603050405020304" pitchFamily="18" charset="0"/>
              </a:rPr>
              <a:t>Look at capture 22846. What is suspicious about the flag settings in this packet?</a:t>
            </a:r>
          </a:p>
          <a:p>
            <a:pPr marL="0" marR="0" indent="0" algn="just">
              <a:lnSpc>
                <a:spcPct val="107000"/>
              </a:lnSpc>
              <a:spcBef>
                <a:spcPts val="0"/>
              </a:spcBef>
              <a:spcAft>
                <a:spcPts val="800"/>
              </a:spcAft>
              <a:buNone/>
            </a:pPr>
            <a:r>
              <a:rPr lang="en-US" sz="37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lgn="just">
              <a:lnSpc>
                <a:spcPct val="107000"/>
              </a:lnSpc>
              <a:spcBef>
                <a:spcPts val="0"/>
              </a:spcBef>
              <a:spcAft>
                <a:spcPts val="800"/>
              </a:spcAft>
              <a:buNone/>
            </a:pPr>
            <a:r>
              <a:rPr lang="en-US" sz="3700" dirty="0">
                <a:effectLst/>
                <a:latin typeface="Times New Roman" panose="02020603050405020304" pitchFamily="18" charset="0"/>
                <a:ea typeface="Calibri" panose="020F0502020204030204" pitchFamily="34" charset="0"/>
                <a:cs typeface="Times New Roman" panose="02020603050405020304" pitchFamily="18" charset="0"/>
              </a:rPr>
              <a:t>Packet capture 22846 shows that the source address 192.168.25.200 is requesting to close the connection with 192.168.25.1 by initiating a (FIN) flag. The destination address notices an issue with the (FIN) request and issues an (RST, ACK) flag set. </a:t>
            </a:r>
          </a:p>
          <a:p>
            <a:pPr marL="0" lvl="0" indent="0" algn="just">
              <a:buNone/>
            </a:pPr>
            <a:endParaRPr lang="en-US" sz="3700" dirty="0">
              <a:latin typeface="Times New Roman" panose="02020603050405020304" pitchFamily="18" charset="0"/>
              <a:cs typeface="Times New Roman" panose="02020603050405020304" pitchFamily="18" charset="0"/>
            </a:endParaRPr>
          </a:p>
          <a:p>
            <a:pPr marL="0" lvl="0" indent="0" algn="just">
              <a:buNone/>
            </a:pPr>
            <a:r>
              <a:rPr lang="en-US" sz="3700" dirty="0">
                <a:latin typeface="Times New Roman" panose="02020603050405020304" pitchFamily="18" charset="0"/>
                <a:cs typeface="Times New Roman" panose="02020603050405020304" pitchFamily="18" charset="0"/>
              </a:rPr>
              <a:t>What is the IP address of the host being targeted? </a:t>
            </a:r>
          </a:p>
          <a:p>
            <a:pPr marL="0" marR="0" indent="0" algn="just">
              <a:lnSpc>
                <a:spcPct val="107000"/>
              </a:lnSpc>
              <a:spcBef>
                <a:spcPts val="0"/>
              </a:spcBef>
              <a:spcAft>
                <a:spcPts val="800"/>
              </a:spcAft>
              <a:buNone/>
            </a:pPr>
            <a:r>
              <a:rPr lang="en-US" sz="3700" dirty="0">
                <a:effectLst/>
                <a:latin typeface="Times New Roman" panose="02020603050405020304" pitchFamily="18" charset="0"/>
                <a:ea typeface="Calibri" panose="020F0502020204030204" pitchFamily="34" charset="0"/>
                <a:cs typeface="Times New Roman" panose="02020603050405020304" pitchFamily="18" charset="0"/>
              </a:rPr>
              <a:t>The targeted host in this example appears to be the host at 192.168.25.1 </a:t>
            </a:r>
          </a:p>
          <a:p>
            <a:pPr marL="342900" lvl="0" indent="-342900">
              <a:buFont typeface="+mj-lt"/>
              <a:buAutoNum type="arabicPeriod"/>
            </a:pPr>
            <a:endParaRPr lang="en-US" dirty="0"/>
          </a:p>
        </p:txBody>
      </p:sp>
    </p:spTree>
    <p:extLst>
      <p:ext uri="{BB962C8B-B14F-4D97-AF65-F5344CB8AC3E}">
        <p14:creationId xmlns:p14="http://schemas.microsoft.com/office/powerpoint/2010/main" val="145510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idx="4294967295"/>
          </p:nvPr>
        </p:nvSpPr>
        <p:spPr>
          <a:xfrm>
            <a:off x="2023268" y="892834"/>
            <a:ext cx="8145463" cy="785813"/>
          </a:xfrm>
        </p:spPr>
        <p:txBody>
          <a:bodyPr>
            <a:noAutofit/>
          </a:bodyPr>
          <a:lstStyle/>
          <a:p>
            <a:r>
              <a:rPr lang="en-US" sz="4400" dirty="0">
                <a:latin typeface="Times New Roman" panose="02020603050405020304" pitchFamily="18" charset="0"/>
                <a:cs typeface="Times New Roman" panose="02020603050405020304" pitchFamily="18" charset="0"/>
              </a:rPr>
              <a:t>References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4294967295"/>
          </p:nvPr>
        </p:nvSpPr>
        <p:spPr>
          <a:xfrm>
            <a:off x="1863306" y="2189162"/>
            <a:ext cx="9212263" cy="2479675"/>
          </a:xfrm>
        </p:spPr>
        <p:txBody>
          <a:bodyPr>
            <a:normAutofit/>
          </a:bodyPr>
          <a:lstStyle/>
          <a:p>
            <a:pPr marL="342900" lvl="0" indent="-342900">
              <a:buFont typeface="+mj-lt"/>
              <a:buAutoNum type="arabicPeriod"/>
            </a:pPr>
            <a:r>
              <a:rPr lang="en-US" dirty="0"/>
              <a:t> Course notes and Lecture notes </a:t>
            </a:r>
          </a:p>
          <a:p>
            <a:pPr marL="342900" lvl="0" indent="-342900">
              <a:buFont typeface="+mj-lt"/>
              <a:buAutoNum type="arabicPeriod"/>
            </a:pPr>
            <a:r>
              <a:rPr lang="en-US" dirty="0"/>
              <a:t>Wireshark · Documentation. (n.d.). Wireshark · Go Deep. </a:t>
            </a:r>
            <a:r>
              <a:rPr lang="en-US" dirty="0">
                <a:hlinkClick r:id="rId2"/>
              </a:rPr>
              <a:t>https://www.wireshark.org/docs/</a:t>
            </a:r>
            <a:endParaRPr lang="en-US" dirty="0"/>
          </a:p>
          <a:p>
            <a:pPr marL="342900" lvl="0" indent="-342900">
              <a:buFont typeface="+mj-lt"/>
              <a:buAutoNum type="arabicPeriod"/>
            </a:pPr>
            <a:r>
              <a:rPr lang="en-US" dirty="0"/>
              <a:t>Chapter 15. Nmap reference guide. (n.d.). Nmap: the Network Mapper - Free Security Scanner. https://nmap.org/book/man.html</a:t>
            </a:r>
          </a:p>
          <a:p>
            <a:pPr marL="342900" lvl="0" indent="-342900">
              <a:buFont typeface="+mj-lt"/>
              <a:buAutoNum type="arabicPeriod"/>
            </a:pPr>
            <a:endParaRPr lang="en-US" dirty="0"/>
          </a:p>
        </p:txBody>
      </p:sp>
    </p:spTree>
    <p:extLst>
      <p:ext uri="{BB962C8B-B14F-4D97-AF65-F5344CB8AC3E}">
        <p14:creationId xmlns:p14="http://schemas.microsoft.com/office/powerpoint/2010/main" val="1439723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524000" y="3067908"/>
            <a:ext cx="9144000" cy="722183"/>
          </a:xfrm>
        </p:spPr>
        <p:txBody>
          <a:bodyPr>
            <a:noAutofit/>
          </a:bodyPr>
          <a:lstStyle/>
          <a:p>
            <a:r>
              <a:rPr lang="en-US" sz="4400" dirty="0">
                <a:latin typeface="Times New Roman" panose="02020603050405020304" pitchFamily="18" charset="0"/>
                <a:cs typeface="Times New Roman" panose="02020603050405020304" pitchFamily="18" charset="0"/>
              </a:rPr>
              <a:t>Open SSL/TLS analysis</a:t>
            </a:r>
          </a:p>
        </p:txBody>
      </p:sp>
    </p:spTree>
    <p:extLst>
      <p:ext uri="{BB962C8B-B14F-4D97-AF65-F5344CB8AC3E}">
        <p14:creationId xmlns:p14="http://schemas.microsoft.com/office/powerpoint/2010/main" val="2700048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1">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idx="4294967295"/>
          </p:nvPr>
        </p:nvSpPr>
        <p:spPr>
          <a:xfrm>
            <a:off x="1454686" y="396815"/>
            <a:ext cx="9282628" cy="786420"/>
          </a:xfrm>
        </p:spPr>
        <p:txBody>
          <a:bodyPr vert="horz" lIns="91440" tIns="45720" rIns="91440" bIns="45720" rtlCol="0" anchor="b">
            <a:noAutofit/>
          </a:bodyPr>
          <a:lstStyle/>
          <a:p>
            <a:pPr algn="l"/>
            <a:r>
              <a:rPr lang="en-US" sz="44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Creating and testing an SSL/TLS file</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4294967295"/>
          </p:nvPr>
        </p:nvSpPr>
        <p:spPr>
          <a:xfrm>
            <a:off x="1230064" y="1634342"/>
            <a:ext cx="3078749" cy="4482084"/>
          </a:xfrm>
        </p:spPr>
        <p:txBody>
          <a:bodyPr vert="horz" lIns="91440" tIns="45720" rIns="91440" bIns="45720" rtlCol="0" anchor="t">
            <a:normAutofit/>
          </a:bodyPr>
          <a:lstStyle/>
          <a:p>
            <a:r>
              <a:rPr lang="en-US" sz="1600" dirty="0">
                <a:ln>
                  <a:solidFill>
                    <a:srgbClr val="404040">
                      <a:alpha val="10000"/>
                    </a:srgbClr>
                  </a:solidFill>
                </a:ln>
                <a:solidFill>
                  <a:srgbClr val="DADADA"/>
                </a:solidFill>
              </a:rPr>
              <a:t>This screenshot shows the HTTP GET request in the Info column.</a:t>
            </a:r>
          </a:p>
        </p:txBody>
      </p:sp>
      <p:pic>
        <p:nvPicPr>
          <p:cNvPr id="4" name="Picture 3">
            <a:extLst>
              <a:ext uri="{FF2B5EF4-FFF2-40B4-BE49-F238E27FC236}">
                <a16:creationId xmlns:a16="http://schemas.microsoft.com/office/drawing/2014/main" id="{9DDD5CF1-7C69-8D03-55C1-36B709F0FCF1}"/>
              </a:ext>
            </a:extLst>
          </p:cNvPr>
          <p:cNvPicPr>
            <a:picLocks noChangeAspect="1"/>
          </p:cNvPicPr>
          <p:nvPr/>
        </p:nvPicPr>
        <p:blipFill>
          <a:blip r:embed="rId2"/>
          <a:stretch>
            <a:fillRect/>
          </a:stretch>
        </p:blipFill>
        <p:spPr>
          <a:xfrm>
            <a:off x="4319743" y="1580050"/>
            <a:ext cx="6642193" cy="4998249"/>
          </a:xfrm>
          <a:prstGeom prst="rect">
            <a:avLst/>
          </a:prstGeom>
        </p:spPr>
      </p:pic>
    </p:spTree>
    <p:extLst>
      <p:ext uri="{BB962C8B-B14F-4D97-AF65-F5344CB8AC3E}">
        <p14:creationId xmlns:p14="http://schemas.microsoft.com/office/powerpoint/2010/main" val="2559025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idx="4294967295"/>
          </p:nvPr>
        </p:nvSpPr>
        <p:spPr>
          <a:xfrm>
            <a:off x="993173" y="411648"/>
            <a:ext cx="10205654" cy="677333"/>
          </a:xfrm>
        </p:spPr>
        <p:txBody>
          <a:bodyPr vert="horz" lIns="91440" tIns="45720" rIns="91440" bIns="45720" rtlCol="0" anchor="b">
            <a:noAutofit/>
          </a:bodyPr>
          <a:lstStyle/>
          <a:p>
            <a:pPr algn="l">
              <a:lnSpc>
                <a:spcPct val="90000"/>
              </a:lnSpc>
            </a:pPr>
            <a:r>
              <a:rPr lang="en-US" sz="4400" dirty="0">
                <a:ln>
                  <a:solidFill>
                    <a:srgbClr val="404040">
                      <a:alpha val="10000"/>
                    </a:srgbClr>
                  </a:solidFill>
                </a:ln>
                <a:solidFill>
                  <a:srgbClr val="DADADA"/>
                </a:solidFill>
                <a:latin typeface="Times New Roman" panose="02020603050405020304" pitchFamily="18" charset="0"/>
                <a:cs typeface="Times New Roman" panose="02020603050405020304" pitchFamily="18" charset="0"/>
              </a:rPr>
              <a:t>Creating and testing an SSL/TLS file cont’d</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4294967295"/>
          </p:nvPr>
        </p:nvSpPr>
        <p:spPr>
          <a:xfrm>
            <a:off x="1345116" y="1603053"/>
            <a:ext cx="3078749" cy="4482084"/>
          </a:xfrm>
        </p:spPr>
        <p:txBody>
          <a:bodyPr vert="horz" lIns="91440" tIns="45720" rIns="91440" bIns="45720" rtlCol="0" anchor="t">
            <a:normAutofit/>
          </a:bodyPr>
          <a:lstStyle/>
          <a:p>
            <a:r>
              <a:rPr lang="en-US" sz="1600" dirty="0">
                <a:ln>
                  <a:solidFill>
                    <a:srgbClr val="404040">
                      <a:alpha val="10000"/>
                    </a:srgbClr>
                  </a:solidFill>
                </a:ln>
                <a:solidFill>
                  <a:srgbClr val="DADADA"/>
                </a:solidFill>
              </a:rPr>
              <a:t>This screenshot shows the decrypted SSL stream.</a:t>
            </a:r>
          </a:p>
        </p:txBody>
      </p:sp>
      <p:pic>
        <p:nvPicPr>
          <p:cNvPr id="4" name="Picture 3">
            <a:extLst>
              <a:ext uri="{FF2B5EF4-FFF2-40B4-BE49-F238E27FC236}">
                <a16:creationId xmlns:a16="http://schemas.microsoft.com/office/drawing/2014/main" id="{EBD5F98C-9171-6810-9491-4F700906F1E9}"/>
              </a:ext>
            </a:extLst>
          </p:cNvPr>
          <p:cNvPicPr>
            <a:picLocks noChangeAspect="1"/>
          </p:cNvPicPr>
          <p:nvPr/>
        </p:nvPicPr>
        <p:blipFill>
          <a:blip r:embed="rId2"/>
          <a:stretch>
            <a:fillRect/>
          </a:stretch>
        </p:blipFill>
        <p:spPr>
          <a:xfrm>
            <a:off x="4983193" y="1187957"/>
            <a:ext cx="4818972" cy="5571067"/>
          </a:xfrm>
          <a:prstGeom prst="rect">
            <a:avLst/>
          </a:prstGeom>
        </p:spPr>
      </p:pic>
    </p:spTree>
    <p:extLst>
      <p:ext uri="{BB962C8B-B14F-4D97-AF65-F5344CB8AC3E}">
        <p14:creationId xmlns:p14="http://schemas.microsoft.com/office/powerpoint/2010/main" val="3547074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222201" y="1115568"/>
            <a:ext cx="2866717" cy="4626864"/>
          </a:xfrm>
        </p:spPr>
        <p:txBody>
          <a:bodyPr vert="horz" lIns="91440" tIns="45720" rIns="91440" bIns="45720" rtlCol="0" anchor="ctr">
            <a:normAutofit/>
          </a:bodyPr>
          <a:lstStyle/>
          <a:p>
            <a:pPr algn="l"/>
            <a:r>
              <a:rPr lang="en-US" sz="4400" dirty="0">
                <a:latin typeface="Times New Roman" panose="02020603050405020304" pitchFamily="18" charset="0"/>
                <a:cs typeface="Times New Roman" panose="02020603050405020304" pitchFamily="18" charset="0"/>
              </a:rPr>
              <a:t>References</a:t>
            </a:r>
          </a:p>
        </p:txBody>
      </p:sp>
      <p:cxnSp>
        <p:nvCxnSpPr>
          <p:cNvPr id="17" name="Straight Connector 13">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5105398" y="1115568"/>
            <a:ext cx="6245352" cy="4626864"/>
          </a:xfrm>
        </p:spPr>
        <p:txBody>
          <a:bodyPr vert="horz" lIns="91440" tIns="45720" rIns="91440" bIns="45720" rtlCol="0" anchor="ctr">
            <a:normAutofit/>
          </a:bodyPr>
          <a:lstStyle/>
          <a:p>
            <a:pPr marL="342900" lvl="0" indent="-342900" algn="l">
              <a:buFont typeface="Wingdings 2" charset="2"/>
              <a:buAutoNum type="arabicPeriod"/>
            </a:pPr>
            <a:r>
              <a:rPr lang="en-US" b="0" i="0"/>
              <a:t>Chapple, M., &amp; Seidl, D. (2020). </a:t>
            </a:r>
            <a:r>
              <a:rPr lang="en-US" b="0" i="1"/>
              <a:t>CompTIA CySA Study Guide Exam CS0-002</a:t>
            </a:r>
            <a:r>
              <a:rPr lang="en-US" b="0" i="0"/>
              <a:t> (2nd ed.). Wiley Professional Development (P&amp;T). </a:t>
            </a:r>
            <a:r>
              <a:rPr lang="en-US" b="0" i="0">
                <a:hlinkClick r:id="rId2"/>
              </a:rPr>
              <a:t>https://devry.vitalsource.com/books/9781119684114</a:t>
            </a:r>
            <a:endParaRPr lang="en-US"/>
          </a:p>
          <a:p>
            <a:pPr marL="342900" indent="-342900" algn="l">
              <a:buFont typeface="Wingdings 2" charset="2"/>
              <a:buAutoNum type="arabicPeriod"/>
            </a:pPr>
            <a:r>
              <a:rPr lang="en-US"/>
              <a:t>Course notes and Project video</a:t>
            </a:r>
          </a:p>
          <a:p>
            <a:pPr marL="342900" lvl="0" indent="-342900" algn="l">
              <a:buFont typeface="Wingdings 2" charset="2"/>
              <a:buAutoNum type="arabicPeriod"/>
            </a:pPr>
            <a:endParaRPr lang="en-US"/>
          </a:p>
          <a:p>
            <a:pPr marL="342900" lvl="0" indent="-342900" algn="l">
              <a:buFont typeface="Wingdings 2" charset="2"/>
              <a:buAutoNum type="arabicPeriod"/>
            </a:pPr>
            <a:endParaRPr lang="en-US"/>
          </a:p>
        </p:txBody>
      </p:sp>
    </p:spTree>
    <p:extLst>
      <p:ext uri="{BB962C8B-B14F-4D97-AF65-F5344CB8AC3E}">
        <p14:creationId xmlns:p14="http://schemas.microsoft.com/office/powerpoint/2010/main" val="34913789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7FF29DAF2B2474CAA0976D75413A80B" ma:contentTypeVersion="20" ma:contentTypeDescription="Create a new document." ma:contentTypeScope="" ma:versionID="f1a4acc4b85180fe6975a37171a89f22">
  <xsd:schema xmlns:xsd="http://www.w3.org/2001/XMLSchema" xmlns:xs="http://www.w3.org/2001/XMLSchema" xmlns:p="http://schemas.microsoft.com/office/2006/metadata/properties" xmlns:ns1="http://schemas.microsoft.com/sharepoint/v3" xmlns:ns3="f681fcbd-d5a2-4336-a092-82e7af704741" xmlns:ns4="c9140fa4-d231-4bf2-8e30-bda3cfa5fa06" targetNamespace="http://schemas.microsoft.com/office/2006/metadata/properties" ma:root="true" ma:fieldsID="d88427010be71365af5c7bdb809d71bb" ns1:_="" ns3:_="" ns4:_="">
    <xsd:import namespace="http://schemas.microsoft.com/sharepoint/v3"/>
    <xsd:import namespace="f681fcbd-d5a2-4336-a092-82e7af704741"/>
    <xsd:import namespace="c9140fa4-d231-4bf2-8e30-bda3cfa5fa06"/>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4:SharedWithUsers" minOccurs="0"/>
                <xsd:element ref="ns4:SharedWithDetails" minOccurs="0"/>
                <xsd:element ref="ns4:SharingHintHash"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81fcbd-d5a2-4336-a092-82e7af704741"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140fa4-d231-4bf2-8e30-bda3cfa5fa0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igrationWizIdPermissions xmlns="f681fcbd-d5a2-4336-a092-82e7af704741" xsi:nil="true"/>
    <_ip_UnifiedCompliancePolicyUIAction xmlns="http://schemas.microsoft.com/sharepoint/v3" xsi:nil="true"/>
    <MigrationWizIdDocumentLibraryPermissions xmlns="f681fcbd-d5a2-4336-a092-82e7af704741" xsi:nil="true"/>
    <MigrationWizIdPermissionLevels xmlns="f681fcbd-d5a2-4336-a092-82e7af704741" xsi:nil="true"/>
    <MigrationWizId xmlns="f681fcbd-d5a2-4336-a092-82e7af704741" xsi:nil="true"/>
    <_ip_UnifiedCompliancePolicyProperties xmlns="http://schemas.microsoft.com/sharepoint/v3" xsi:nil="true"/>
    <MigrationWizIdSecurityGroups xmlns="f681fcbd-d5a2-4336-a092-82e7af704741" xsi:nil="true"/>
  </documentManagement>
</p:properties>
</file>

<file path=customXml/itemProps1.xml><?xml version="1.0" encoding="utf-8"?>
<ds:datastoreItem xmlns:ds="http://schemas.openxmlformats.org/officeDocument/2006/customXml" ds:itemID="{0D76A087-F172-46B9-A2DB-782D42C9C284}">
  <ds:schemaRefs>
    <ds:schemaRef ds:uri="http://schemas.microsoft.com/sharepoint/v3/contenttype/forms"/>
  </ds:schemaRefs>
</ds:datastoreItem>
</file>

<file path=customXml/itemProps2.xml><?xml version="1.0" encoding="utf-8"?>
<ds:datastoreItem xmlns:ds="http://schemas.openxmlformats.org/officeDocument/2006/customXml" ds:itemID="{36553AF5-258F-41BE-BCB0-58C2BB7241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681fcbd-d5a2-4336-a092-82e7af704741"/>
    <ds:schemaRef ds:uri="c9140fa4-d231-4bf2-8e30-bda3cfa5fa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9C8190-CE04-4B04-BDD3-98C89D360309}">
  <ds:schemaRefs>
    <ds:schemaRef ds:uri="http://schemas.microsoft.com/office/2006/documentManagement/types"/>
    <ds:schemaRef ds:uri="http://purl.org/dc/elements/1.1/"/>
    <ds:schemaRef ds:uri="c9140fa4-d231-4bf2-8e30-bda3cfa5fa06"/>
    <ds:schemaRef ds:uri="http://www.w3.org/XML/1998/namespace"/>
    <ds:schemaRef ds:uri="http://schemas.openxmlformats.org/package/2006/metadata/core-properties"/>
    <ds:schemaRef ds:uri="http://schemas.microsoft.com/office/2006/metadata/properties"/>
    <ds:schemaRef ds:uri="http://schemas.microsoft.com/office/infopath/2007/PartnerControls"/>
    <ds:schemaRef ds:uri="http://purl.org/dc/dcmitype/"/>
    <ds:schemaRef ds:uri="http://purl.org/dc/terms/"/>
    <ds:schemaRef ds:uri="f681fcbd-d5a2-4336-a092-82e7af704741"/>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Slate</Template>
  <TotalTime>7676</TotalTime>
  <Words>933</Words>
  <Application>Microsoft Office PowerPoint</Application>
  <PresentationFormat>Widescreen</PresentationFormat>
  <Paragraphs>66</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Calibri</vt:lpstr>
      <vt:lpstr>Calisto MT</vt:lpstr>
      <vt:lpstr>Roboto</vt:lpstr>
      <vt:lpstr>Times New Roman</vt:lpstr>
      <vt:lpstr>Wingdings 2</vt:lpstr>
      <vt:lpstr>Slate</vt:lpstr>
      <vt:lpstr>PowerPoint Presentation</vt:lpstr>
      <vt:lpstr>Introduction</vt:lpstr>
      <vt:lpstr>Intrusion Analysis using Wireshark</vt:lpstr>
      <vt:lpstr>Basic attack analysis</vt:lpstr>
      <vt:lpstr>References</vt:lpstr>
      <vt:lpstr>PowerPoint Presentation</vt:lpstr>
      <vt:lpstr>Creating and testing an SSL/TLS file</vt:lpstr>
      <vt:lpstr>Creating and testing an SSL/TLS file cont’d</vt:lpstr>
      <vt:lpstr>References</vt:lpstr>
      <vt:lpstr>PowerPoint Presentation</vt:lpstr>
      <vt:lpstr>Testing Snort rules</vt:lpstr>
      <vt:lpstr>Testing Snort rules cont’d</vt:lpstr>
      <vt:lpstr>Creating Snort rules</vt:lpstr>
      <vt:lpstr>Creating Snort rules cont’d</vt:lpstr>
      <vt:lpstr>PowerPoint Presentation</vt:lpstr>
      <vt:lpstr>Linux Processes</vt:lpstr>
      <vt:lpstr>Process Hacker</vt:lpstr>
      <vt:lpstr>Process Monitor</vt:lpstr>
      <vt:lpstr>References</vt:lpstr>
      <vt:lpstr>PowerPoint Presentation</vt:lpstr>
      <vt:lpstr>Time-based Access</vt:lpstr>
      <vt:lpstr>Time-based Access</vt:lpstr>
      <vt:lpstr>PowerPoint Presentation</vt:lpstr>
      <vt:lpstr>References</vt:lpstr>
      <vt:lpstr>Challenges And Career Skills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CEIS101 Module 1</dc:title>
  <dc:creator>William Sullivan</dc:creator>
  <cp:lastModifiedBy>Kevin Foxen</cp:lastModifiedBy>
  <cp:revision>188</cp:revision>
  <dcterms:created xsi:type="dcterms:W3CDTF">2018-12-20T22:43:36Z</dcterms:created>
  <dcterms:modified xsi:type="dcterms:W3CDTF">2023-04-20T18:05:54Z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0x01010007FF29DAF2B2474CAA0976D75413A80B</vt:lpwstr>
  </property>
</Properties>
</file>