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66" r:id="rId5"/>
    <p:sldId id="256" r:id="rId6"/>
    <p:sldId id="267" r:id="rId7"/>
    <p:sldId id="258" r:id="rId8"/>
    <p:sldId id="268" r:id="rId9"/>
    <p:sldId id="269" r:id="rId10"/>
    <p:sldId id="270" r:id="rId11"/>
    <p:sldId id="260" r:id="rId12"/>
    <p:sldId id="271" r:id="rId13"/>
    <p:sldId id="272" r:id="rId14"/>
    <p:sldId id="273" r:id="rId15"/>
    <p:sldId id="261"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Temperature</a:t>
            </a:r>
            <a:r>
              <a:rPr lang="en-US" baseline="0"/>
              <a:t> and Humidity chart</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0291914730170924"/>
          <c:y val="0.2355545013750226"/>
          <c:w val="0.88345822397200346"/>
          <c:h val="0.61045103150502089"/>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35000"/>
                </a:srgbClr>
              </a:outerShdw>
            </a:effectLst>
          </c:spPr>
          <c:marker>
            <c:symbol val="none"/>
          </c:marker>
          <c:val>
            <c:numRef>
              <c:f>formatdata!$A$1:$A$82</c:f>
              <c:numCache>
                <c:formatCode>General</c:formatCode>
                <c:ptCount val="82"/>
                <c:pt idx="0">
                  <c:v>0</c:v>
                </c:pt>
                <c:pt idx="1">
                  <c:v>41.1</c:v>
                </c:pt>
                <c:pt idx="2">
                  <c:v>40</c:v>
                </c:pt>
                <c:pt idx="3">
                  <c:v>37.799999999999997</c:v>
                </c:pt>
                <c:pt idx="4">
                  <c:v>35</c:v>
                </c:pt>
                <c:pt idx="5">
                  <c:v>31.7</c:v>
                </c:pt>
                <c:pt idx="6">
                  <c:v>31.1</c:v>
                </c:pt>
                <c:pt idx="7">
                  <c:v>27.8</c:v>
                </c:pt>
                <c:pt idx="8">
                  <c:v>26.7</c:v>
                </c:pt>
                <c:pt idx="9">
                  <c:v>26.1</c:v>
                </c:pt>
                <c:pt idx="10">
                  <c:v>25</c:v>
                </c:pt>
                <c:pt idx="11">
                  <c:v>25</c:v>
                </c:pt>
                <c:pt idx="12">
                  <c:v>23.9</c:v>
                </c:pt>
                <c:pt idx="13">
                  <c:v>22.8</c:v>
                </c:pt>
                <c:pt idx="14">
                  <c:v>22.2</c:v>
                </c:pt>
                <c:pt idx="15">
                  <c:v>21.7</c:v>
                </c:pt>
                <c:pt idx="16">
                  <c:v>26.7</c:v>
                </c:pt>
                <c:pt idx="17">
                  <c:v>30</c:v>
                </c:pt>
                <c:pt idx="18">
                  <c:v>33.9</c:v>
                </c:pt>
                <c:pt idx="19">
                  <c:v>36.1</c:v>
                </c:pt>
                <c:pt idx="20">
                  <c:v>38.9</c:v>
                </c:pt>
                <c:pt idx="21">
                  <c:v>40.6</c:v>
                </c:pt>
                <c:pt idx="22">
                  <c:v>41.7</c:v>
                </c:pt>
                <c:pt idx="23">
                  <c:v>42.2</c:v>
                </c:pt>
                <c:pt idx="24">
                  <c:v>43.3</c:v>
                </c:pt>
                <c:pt idx="25">
                  <c:v>43.3</c:v>
                </c:pt>
                <c:pt idx="26">
                  <c:v>42.8</c:v>
                </c:pt>
                <c:pt idx="27">
                  <c:v>40.6</c:v>
                </c:pt>
                <c:pt idx="28">
                  <c:v>35</c:v>
                </c:pt>
                <c:pt idx="29">
                  <c:v>32.200000000000003</c:v>
                </c:pt>
                <c:pt idx="30">
                  <c:v>33.9</c:v>
                </c:pt>
                <c:pt idx="31">
                  <c:v>31.7</c:v>
                </c:pt>
                <c:pt idx="32">
                  <c:v>28.3</c:v>
                </c:pt>
                <c:pt idx="33">
                  <c:v>27.8</c:v>
                </c:pt>
                <c:pt idx="34">
                  <c:v>27.8</c:v>
                </c:pt>
                <c:pt idx="35">
                  <c:v>26.1</c:v>
                </c:pt>
                <c:pt idx="36">
                  <c:v>25</c:v>
                </c:pt>
                <c:pt idx="37">
                  <c:v>24.4</c:v>
                </c:pt>
                <c:pt idx="38">
                  <c:v>23.9</c:v>
                </c:pt>
                <c:pt idx="39">
                  <c:v>23.9</c:v>
                </c:pt>
                <c:pt idx="40">
                  <c:v>26.7</c:v>
                </c:pt>
                <c:pt idx="41">
                  <c:v>29</c:v>
                </c:pt>
                <c:pt idx="42">
                  <c:v>31.1</c:v>
                </c:pt>
                <c:pt idx="43">
                  <c:v>33.9</c:v>
                </c:pt>
                <c:pt idx="44">
                  <c:v>36.1</c:v>
                </c:pt>
                <c:pt idx="45">
                  <c:v>40</c:v>
                </c:pt>
                <c:pt idx="46">
                  <c:v>41.1</c:v>
                </c:pt>
                <c:pt idx="47">
                  <c:v>42.2</c:v>
                </c:pt>
                <c:pt idx="48">
                  <c:v>42.8</c:v>
                </c:pt>
                <c:pt idx="49">
                  <c:v>42.2</c:v>
                </c:pt>
                <c:pt idx="50">
                  <c:v>41.7</c:v>
                </c:pt>
                <c:pt idx="51">
                  <c:v>38.9</c:v>
                </c:pt>
                <c:pt idx="52">
                  <c:v>36.1</c:v>
                </c:pt>
                <c:pt idx="53">
                  <c:v>32.200000000000003</c:v>
                </c:pt>
                <c:pt idx="54">
                  <c:v>31.1</c:v>
                </c:pt>
                <c:pt idx="55">
                  <c:v>28.3</c:v>
                </c:pt>
                <c:pt idx="56">
                  <c:v>27.8</c:v>
                </c:pt>
                <c:pt idx="57">
                  <c:v>27.8</c:v>
                </c:pt>
                <c:pt idx="58">
                  <c:v>23.3</c:v>
                </c:pt>
                <c:pt idx="59">
                  <c:v>22.2</c:v>
                </c:pt>
                <c:pt idx="60">
                  <c:v>22.2</c:v>
                </c:pt>
                <c:pt idx="61">
                  <c:v>20.6</c:v>
                </c:pt>
                <c:pt idx="62">
                  <c:v>22.8</c:v>
                </c:pt>
                <c:pt idx="63">
                  <c:v>27.2</c:v>
                </c:pt>
                <c:pt idx="64">
                  <c:v>30</c:v>
                </c:pt>
                <c:pt idx="65">
                  <c:v>35.6</c:v>
                </c:pt>
                <c:pt idx="66">
                  <c:v>37.200000000000003</c:v>
                </c:pt>
                <c:pt idx="67">
                  <c:v>38.9</c:v>
                </c:pt>
                <c:pt idx="68">
                  <c:v>39.4</c:v>
                </c:pt>
                <c:pt idx="69">
                  <c:v>39.4</c:v>
                </c:pt>
                <c:pt idx="70">
                  <c:v>39.4</c:v>
                </c:pt>
                <c:pt idx="71">
                  <c:v>37.799999999999997</c:v>
                </c:pt>
                <c:pt idx="72">
                  <c:v>36.700000000000003</c:v>
                </c:pt>
                <c:pt idx="73">
                  <c:v>31.1</c:v>
                </c:pt>
                <c:pt idx="74">
                  <c:v>31.7</c:v>
                </c:pt>
                <c:pt idx="75">
                  <c:v>28.9</c:v>
                </c:pt>
                <c:pt idx="76">
                  <c:v>26.1</c:v>
                </c:pt>
                <c:pt idx="77">
                  <c:v>24.4</c:v>
                </c:pt>
                <c:pt idx="78">
                  <c:v>23.9</c:v>
                </c:pt>
                <c:pt idx="79">
                  <c:v>24.4</c:v>
                </c:pt>
                <c:pt idx="80">
                  <c:v>23.9</c:v>
                </c:pt>
                <c:pt idx="81">
                  <c:v>22.2</c:v>
                </c:pt>
              </c:numCache>
            </c:numRef>
          </c:val>
          <c:smooth val="0"/>
          <c:extLst>
            <c:ext xmlns:c16="http://schemas.microsoft.com/office/drawing/2014/chart" uri="{C3380CC4-5D6E-409C-BE32-E72D297353CC}">
              <c16:uniqueId val="{00000000-A6D8-4DE8-B1B3-091AD51FE349}"/>
            </c:ext>
          </c:extLst>
        </c:ser>
        <c:ser>
          <c:idx val="1"/>
          <c:order val="1"/>
          <c:spPr>
            <a:ln w="34925" cap="rnd">
              <a:solidFill>
                <a:schemeClr val="accent2"/>
              </a:solidFill>
              <a:round/>
            </a:ln>
            <a:effectLst>
              <a:outerShdw blurRad="57150" dist="19050" dir="5400000" algn="ctr" rotWithShape="0">
                <a:srgbClr val="000000">
                  <a:alpha val="35000"/>
                </a:srgbClr>
              </a:outerShdw>
            </a:effectLst>
          </c:spPr>
          <c:marker>
            <c:symbol val="none"/>
          </c:marker>
          <c:val>
            <c:numRef>
              <c:f>formatdata!$B$1:$B$82</c:f>
              <c:numCache>
                <c:formatCode>General</c:formatCode>
                <c:ptCount val="82"/>
                <c:pt idx="0">
                  <c:v>0</c:v>
                </c:pt>
                <c:pt idx="1">
                  <c:v>105.98</c:v>
                </c:pt>
                <c:pt idx="2">
                  <c:v>104</c:v>
                </c:pt>
                <c:pt idx="3">
                  <c:v>100.039999999999</c:v>
                </c:pt>
                <c:pt idx="4">
                  <c:v>95</c:v>
                </c:pt>
                <c:pt idx="5">
                  <c:v>89.06</c:v>
                </c:pt>
                <c:pt idx="6">
                  <c:v>87.98</c:v>
                </c:pt>
                <c:pt idx="7">
                  <c:v>82.04</c:v>
                </c:pt>
                <c:pt idx="8">
                  <c:v>80.06</c:v>
                </c:pt>
                <c:pt idx="9">
                  <c:v>78.98</c:v>
                </c:pt>
                <c:pt idx="10">
                  <c:v>77</c:v>
                </c:pt>
                <c:pt idx="11">
                  <c:v>77</c:v>
                </c:pt>
                <c:pt idx="12">
                  <c:v>75.02</c:v>
                </c:pt>
                <c:pt idx="13">
                  <c:v>73.040000000000006</c:v>
                </c:pt>
                <c:pt idx="14">
                  <c:v>71.959999999999994</c:v>
                </c:pt>
                <c:pt idx="15">
                  <c:v>71.06</c:v>
                </c:pt>
                <c:pt idx="16">
                  <c:v>80.06</c:v>
                </c:pt>
                <c:pt idx="17">
                  <c:v>86</c:v>
                </c:pt>
                <c:pt idx="18">
                  <c:v>93.02</c:v>
                </c:pt>
                <c:pt idx="19">
                  <c:v>96.98</c:v>
                </c:pt>
                <c:pt idx="20">
                  <c:v>102.02</c:v>
                </c:pt>
                <c:pt idx="21">
                  <c:v>105.08</c:v>
                </c:pt>
                <c:pt idx="22">
                  <c:v>107.06</c:v>
                </c:pt>
                <c:pt idx="23">
                  <c:v>107.96</c:v>
                </c:pt>
                <c:pt idx="24">
                  <c:v>109.94</c:v>
                </c:pt>
                <c:pt idx="25">
                  <c:v>109.94</c:v>
                </c:pt>
                <c:pt idx="26">
                  <c:v>109.039999999999</c:v>
                </c:pt>
                <c:pt idx="27">
                  <c:v>105.08</c:v>
                </c:pt>
                <c:pt idx="28">
                  <c:v>95</c:v>
                </c:pt>
                <c:pt idx="29">
                  <c:v>89.96</c:v>
                </c:pt>
                <c:pt idx="30">
                  <c:v>93.02</c:v>
                </c:pt>
                <c:pt idx="31">
                  <c:v>89.06</c:v>
                </c:pt>
                <c:pt idx="32">
                  <c:v>82.94</c:v>
                </c:pt>
                <c:pt idx="33">
                  <c:v>82.04</c:v>
                </c:pt>
                <c:pt idx="34">
                  <c:v>82.04</c:v>
                </c:pt>
                <c:pt idx="35">
                  <c:v>78.98</c:v>
                </c:pt>
                <c:pt idx="36">
                  <c:v>77</c:v>
                </c:pt>
                <c:pt idx="37">
                  <c:v>75.92</c:v>
                </c:pt>
                <c:pt idx="38">
                  <c:v>75.02</c:v>
                </c:pt>
                <c:pt idx="39">
                  <c:v>75.02</c:v>
                </c:pt>
                <c:pt idx="40">
                  <c:v>80.06</c:v>
                </c:pt>
                <c:pt idx="41">
                  <c:v>84.2</c:v>
                </c:pt>
                <c:pt idx="42">
                  <c:v>87.98</c:v>
                </c:pt>
                <c:pt idx="43">
                  <c:v>93.02</c:v>
                </c:pt>
                <c:pt idx="44">
                  <c:v>96.98</c:v>
                </c:pt>
                <c:pt idx="45">
                  <c:v>104</c:v>
                </c:pt>
                <c:pt idx="46">
                  <c:v>105.98</c:v>
                </c:pt>
                <c:pt idx="47">
                  <c:v>107.96</c:v>
                </c:pt>
                <c:pt idx="48">
                  <c:v>109.039999999999</c:v>
                </c:pt>
                <c:pt idx="49">
                  <c:v>107.96</c:v>
                </c:pt>
                <c:pt idx="50">
                  <c:v>107.06</c:v>
                </c:pt>
                <c:pt idx="51">
                  <c:v>102.02</c:v>
                </c:pt>
                <c:pt idx="52">
                  <c:v>96.98</c:v>
                </c:pt>
                <c:pt idx="53">
                  <c:v>89.96</c:v>
                </c:pt>
                <c:pt idx="54">
                  <c:v>87.98</c:v>
                </c:pt>
                <c:pt idx="55">
                  <c:v>82.94</c:v>
                </c:pt>
                <c:pt idx="56">
                  <c:v>82.04</c:v>
                </c:pt>
                <c:pt idx="57">
                  <c:v>82.04</c:v>
                </c:pt>
                <c:pt idx="58">
                  <c:v>73.94</c:v>
                </c:pt>
                <c:pt idx="59">
                  <c:v>71.959999999999994</c:v>
                </c:pt>
                <c:pt idx="60">
                  <c:v>71.959999999999994</c:v>
                </c:pt>
                <c:pt idx="61">
                  <c:v>69.08</c:v>
                </c:pt>
                <c:pt idx="62">
                  <c:v>73.040000000000006</c:v>
                </c:pt>
                <c:pt idx="63">
                  <c:v>80.959999999999994</c:v>
                </c:pt>
                <c:pt idx="64">
                  <c:v>86</c:v>
                </c:pt>
                <c:pt idx="65">
                  <c:v>96.08</c:v>
                </c:pt>
                <c:pt idx="66">
                  <c:v>98.96</c:v>
                </c:pt>
                <c:pt idx="67">
                  <c:v>102.02</c:v>
                </c:pt>
                <c:pt idx="68">
                  <c:v>102.91999999999901</c:v>
                </c:pt>
                <c:pt idx="69">
                  <c:v>102.91999999999901</c:v>
                </c:pt>
                <c:pt idx="70">
                  <c:v>102.91999999999901</c:v>
                </c:pt>
                <c:pt idx="71">
                  <c:v>100.039999999999</c:v>
                </c:pt>
                <c:pt idx="72">
                  <c:v>98.06</c:v>
                </c:pt>
                <c:pt idx="73">
                  <c:v>87.98</c:v>
                </c:pt>
                <c:pt idx="74">
                  <c:v>89.06</c:v>
                </c:pt>
                <c:pt idx="75">
                  <c:v>84.02</c:v>
                </c:pt>
                <c:pt idx="76">
                  <c:v>78.98</c:v>
                </c:pt>
                <c:pt idx="77">
                  <c:v>75.92</c:v>
                </c:pt>
                <c:pt idx="78">
                  <c:v>75.02</c:v>
                </c:pt>
                <c:pt idx="79">
                  <c:v>75.92</c:v>
                </c:pt>
                <c:pt idx="80">
                  <c:v>75.02</c:v>
                </c:pt>
                <c:pt idx="81">
                  <c:v>71.959999999999994</c:v>
                </c:pt>
              </c:numCache>
            </c:numRef>
          </c:val>
          <c:smooth val="0"/>
          <c:extLst>
            <c:ext xmlns:c16="http://schemas.microsoft.com/office/drawing/2014/chart" uri="{C3380CC4-5D6E-409C-BE32-E72D297353CC}">
              <c16:uniqueId val="{00000001-A6D8-4DE8-B1B3-091AD51FE349}"/>
            </c:ext>
          </c:extLst>
        </c:ser>
        <c:ser>
          <c:idx val="2"/>
          <c:order val="2"/>
          <c:spPr>
            <a:ln w="34925" cap="rnd">
              <a:solidFill>
                <a:schemeClr val="accent3"/>
              </a:solidFill>
              <a:round/>
            </a:ln>
            <a:effectLst>
              <a:outerShdw blurRad="57150" dist="19050" dir="5400000" algn="ctr" rotWithShape="0">
                <a:srgbClr val="000000">
                  <a:alpha val="35000"/>
                </a:srgbClr>
              </a:outerShdw>
            </a:effectLst>
          </c:spPr>
          <c:marker>
            <c:symbol val="none"/>
          </c:marker>
          <c:val>
            <c:numRef>
              <c:f>formatdata!$C$1:$C$82</c:f>
              <c:numCache>
                <c:formatCode>General</c:formatCode>
                <c:ptCount val="82"/>
                <c:pt idx="0">
                  <c:v>0</c:v>
                </c:pt>
                <c:pt idx="1">
                  <c:v>15.678602987394999</c:v>
                </c:pt>
                <c:pt idx="2">
                  <c:v>20.008502185022</c:v>
                </c:pt>
                <c:pt idx="3">
                  <c:v>25.983518104639</c:v>
                </c:pt>
                <c:pt idx="4">
                  <c:v>30.297495555270999</c:v>
                </c:pt>
                <c:pt idx="5">
                  <c:v>39.117967748369999</c:v>
                </c:pt>
                <c:pt idx="6">
                  <c:v>39.202895865683999</c:v>
                </c:pt>
                <c:pt idx="7">
                  <c:v>54.534038564267</c:v>
                </c:pt>
                <c:pt idx="8">
                  <c:v>56.006054233356998</c:v>
                </c:pt>
                <c:pt idx="9">
                  <c:v>58.024326504283003</c:v>
                </c:pt>
                <c:pt idx="10">
                  <c:v>66.384297163838994</c:v>
                </c:pt>
                <c:pt idx="11">
                  <c:v>61.940773687779</c:v>
                </c:pt>
                <c:pt idx="12">
                  <c:v>64.093794073826004</c:v>
                </c:pt>
                <c:pt idx="13">
                  <c:v>68.494069250584005</c:v>
                </c:pt>
                <c:pt idx="14">
                  <c:v>73.323636323396002</c:v>
                </c:pt>
                <c:pt idx="15">
                  <c:v>73.236839266716999</c:v>
                </c:pt>
                <c:pt idx="16">
                  <c:v>50.583941394112998</c:v>
                </c:pt>
                <c:pt idx="17">
                  <c:v>40.172842074824999</c:v>
                </c:pt>
                <c:pt idx="18">
                  <c:v>32.209412972708002</c:v>
                </c:pt>
                <c:pt idx="19">
                  <c:v>29.632265741621001</c:v>
                </c:pt>
                <c:pt idx="20">
                  <c:v>21.930143380808001</c:v>
                </c:pt>
                <c:pt idx="21">
                  <c:v>20.021391257781001</c:v>
                </c:pt>
                <c:pt idx="22">
                  <c:v>20.284568560450001</c:v>
                </c:pt>
                <c:pt idx="23">
                  <c:v>17.804127164598999</c:v>
                </c:pt>
                <c:pt idx="24">
                  <c:v>18.054945774017</c:v>
                </c:pt>
                <c:pt idx="25">
                  <c:v>19.384790255481999</c:v>
                </c:pt>
                <c:pt idx="26">
                  <c:v>19.89874832197</c:v>
                </c:pt>
                <c:pt idx="27">
                  <c:v>23.229025081543</c:v>
                </c:pt>
                <c:pt idx="28">
                  <c:v>38.792525432209999</c:v>
                </c:pt>
                <c:pt idx="29">
                  <c:v>42.350965772941002</c:v>
                </c:pt>
                <c:pt idx="30">
                  <c:v>37.062087235840004</c:v>
                </c:pt>
                <c:pt idx="31">
                  <c:v>41.948888889848</c:v>
                </c:pt>
                <c:pt idx="32">
                  <c:v>52.967631127750998</c:v>
                </c:pt>
                <c:pt idx="33">
                  <c:v>50.870173230874997</c:v>
                </c:pt>
                <c:pt idx="34">
                  <c:v>48.964349077091001</c:v>
                </c:pt>
                <c:pt idx="35">
                  <c:v>56.214604768443003</c:v>
                </c:pt>
                <c:pt idx="36">
                  <c:v>53.830642264243998</c:v>
                </c:pt>
                <c:pt idx="37">
                  <c:v>57.986288710785999</c:v>
                </c:pt>
                <c:pt idx="38">
                  <c:v>59.752298549824999</c:v>
                </c:pt>
                <c:pt idx="39">
                  <c:v>55.312992009369999</c:v>
                </c:pt>
                <c:pt idx="40">
                  <c:v>48.672977274459001</c:v>
                </c:pt>
                <c:pt idx="41">
                  <c:v>42.557704875028001</c:v>
                </c:pt>
                <c:pt idx="42">
                  <c:v>37.721885779852002</c:v>
                </c:pt>
                <c:pt idx="43">
                  <c:v>29.999767702964999</c:v>
                </c:pt>
                <c:pt idx="44">
                  <c:v>27.430731837355001</c:v>
                </c:pt>
                <c:pt idx="45">
                  <c:v>23.984715938232998</c:v>
                </c:pt>
                <c:pt idx="46">
                  <c:v>21.765304825219001</c:v>
                </c:pt>
                <c:pt idx="47">
                  <c:v>19.127183161125</c:v>
                </c:pt>
                <c:pt idx="48">
                  <c:v>17.824353313894001</c:v>
                </c:pt>
                <c:pt idx="49">
                  <c:v>19.127183161125</c:v>
                </c:pt>
                <c:pt idx="50">
                  <c:v>19.638285483798999</c:v>
                </c:pt>
                <c:pt idx="51">
                  <c:v>24.482369492713001</c:v>
                </c:pt>
                <c:pt idx="52">
                  <c:v>29.632265741621001</c:v>
                </c:pt>
                <c:pt idx="53">
                  <c:v>36.829643053165</c:v>
                </c:pt>
                <c:pt idx="54">
                  <c:v>37.721885779852002</c:v>
                </c:pt>
                <c:pt idx="55">
                  <c:v>47.557922512365998</c:v>
                </c:pt>
                <c:pt idx="56">
                  <c:v>45.632798041942998</c:v>
                </c:pt>
                <c:pt idx="57">
                  <c:v>40.875692372224002</c:v>
                </c:pt>
                <c:pt idx="58">
                  <c:v>59.611438312282999</c:v>
                </c:pt>
                <c:pt idx="59">
                  <c:v>66.224956807916996</c:v>
                </c:pt>
                <c:pt idx="60">
                  <c:v>66.224956807916996</c:v>
                </c:pt>
                <c:pt idx="61">
                  <c:v>73.044494681258996</c:v>
                </c:pt>
                <c:pt idx="62">
                  <c:v>65.927975147145006</c:v>
                </c:pt>
                <c:pt idx="63">
                  <c:v>38.118256682952001</c:v>
                </c:pt>
                <c:pt idx="64">
                  <c:v>27.797200239018999</c:v>
                </c:pt>
                <c:pt idx="65">
                  <c:v>19.608405922391999</c:v>
                </c:pt>
                <c:pt idx="66">
                  <c:v>17.960715429174002</c:v>
                </c:pt>
                <c:pt idx="67">
                  <c:v>15.727851257277999</c:v>
                </c:pt>
                <c:pt idx="68">
                  <c:v>17.869258966147999</c:v>
                </c:pt>
                <c:pt idx="69">
                  <c:v>17.167818122410001</c:v>
                </c:pt>
                <c:pt idx="70">
                  <c:v>19.221092504794001</c:v>
                </c:pt>
                <c:pt idx="71">
                  <c:v>23.274800984528</c:v>
                </c:pt>
                <c:pt idx="72">
                  <c:v>22.996258906224998</c:v>
                </c:pt>
                <c:pt idx="73">
                  <c:v>40.475878368738002</c:v>
                </c:pt>
                <c:pt idx="74">
                  <c:v>37.887692075411003</c:v>
                </c:pt>
                <c:pt idx="75">
                  <c:v>44.485415047811003</c:v>
                </c:pt>
                <c:pt idx="76">
                  <c:v>60.263396595958</c:v>
                </c:pt>
                <c:pt idx="77">
                  <c:v>64.201862109253</c:v>
                </c:pt>
                <c:pt idx="78">
                  <c:v>64.093794073826004</c:v>
                </c:pt>
                <c:pt idx="79">
                  <c:v>59.869198871268999</c:v>
                </c:pt>
                <c:pt idx="80">
                  <c:v>59.752298549824999</c:v>
                </c:pt>
                <c:pt idx="81">
                  <c:v>71.036744145586994</c:v>
                </c:pt>
              </c:numCache>
            </c:numRef>
          </c:val>
          <c:smooth val="0"/>
          <c:extLst>
            <c:ext xmlns:c16="http://schemas.microsoft.com/office/drawing/2014/chart" uri="{C3380CC4-5D6E-409C-BE32-E72D297353CC}">
              <c16:uniqueId val="{00000002-A6D8-4DE8-B1B3-091AD51FE349}"/>
            </c:ext>
          </c:extLst>
        </c:ser>
        <c:ser>
          <c:idx val="3"/>
          <c:order val="3"/>
          <c:spPr>
            <a:ln w="34925" cap="rnd">
              <a:solidFill>
                <a:schemeClr val="accent4"/>
              </a:solidFill>
              <a:round/>
            </a:ln>
            <a:effectLst>
              <a:outerShdw blurRad="57150" dist="19050" dir="5400000" algn="ctr" rotWithShape="0">
                <a:srgbClr val="000000">
                  <a:alpha val="35000"/>
                </a:srgbClr>
              </a:outerShdw>
            </a:effectLst>
          </c:spPr>
          <c:marker>
            <c:symbol val="none"/>
          </c:marker>
          <c:val>
            <c:numRef>
              <c:f>formatdata!$D$1:$D$82</c:f>
              <c:numCache>
                <c:formatCode>General</c:formatCode>
                <c:ptCount val="82"/>
              </c:numCache>
            </c:numRef>
          </c:val>
          <c:smooth val="0"/>
          <c:extLst>
            <c:ext xmlns:c16="http://schemas.microsoft.com/office/drawing/2014/chart" uri="{C3380CC4-5D6E-409C-BE32-E72D297353CC}">
              <c16:uniqueId val="{00000003-A6D8-4DE8-B1B3-091AD51FE349}"/>
            </c:ext>
          </c:extLst>
        </c:ser>
        <c:dLbls>
          <c:showLegendKey val="0"/>
          <c:showVal val="0"/>
          <c:showCatName val="0"/>
          <c:showSerName val="0"/>
          <c:showPercent val="0"/>
          <c:showBubbleSize val="0"/>
        </c:dLbls>
        <c:smooth val="0"/>
        <c:axId val="1166219023"/>
        <c:axId val="1166219855"/>
      </c:lineChart>
      <c:catAx>
        <c:axId val="1166219023"/>
        <c:scaling>
          <c:orientation val="minMax"/>
        </c:scaling>
        <c:delete val="0"/>
        <c:axPos val="b"/>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6219855"/>
        <c:crosses val="autoZero"/>
        <c:auto val="1"/>
        <c:lblAlgn val="ctr"/>
        <c:lblOffset val="100"/>
        <c:noMultiLvlLbl val="0"/>
      </c:catAx>
      <c:valAx>
        <c:axId val="116621985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621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10/13/2022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10/13/2022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10/13/2022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10/13/2022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10/13/2022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10/13/2022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10/13/2022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10/13/2022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98010" y="4333009"/>
            <a:ext cx="5268177" cy="1086237"/>
          </a:xfrm>
        </p:spPr>
        <p:txBody>
          <a:bodyPr>
            <a:normAutofit/>
          </a:bodyPr>
          <a:lstStyle/>
          <a:p>
            <a:pPr algn="l"/>
            <a:r>
              <a:rPr lang="en-US" sz="3600" dirty="0">
                <a:solidFill>
                  <a:srgbClr val="FFFFFF"/>
                </a:solidFill>
              </a:rPr>
              <a:t>Ceis110 final project</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6298010" y="5419246"/>
            <a:ext cx="5268177" cy="531866"/>
          </a:xfrm>
        </p:spPr>
        <p:txBody>
          <a:bodyPr>
            <a:normAutofit/>
          </a:bodyPr>
          <a:lstStyle/>
          <a:p>
            <a:pPr algn="l">
              <a:spcAft>
                <a:spcPts val="600"/>
              </a:spcAft>
            </a:pPr>
            <a:r>
              <a:rPr lang="en-US" sz="1800" dirty="0">
                <a:solidFill>
                  <a:srgbClr val="FFFFFF"/>
                </a:solidFill>
              </a:rPr>
              <a:t>By Kevin Foxen </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53" name="Rectangle 52">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medium confidence">
            <a:extLst>
              <a:ext uri="{FF2B5EF4-FFF2-40B4-BE49-F238E27FC236}">
                <a16:creationId xmlns:a16="http://schemas.microsoft.com/office/drawing/2014/main" id="{B910919C-ACF3-0A2D-F51E-60D7E718C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7" y="981206"/>
            <a:ext cx="7709797" cy="3674981"/>
          </a:xfrm>
          <a:prstGeom prst="rect">
            <a:avLst/>
          </a:prstGeom>
        </p:spPr>
      </p:pic>
      <p:sp>
        <p:nvSpPr>
          <p:cNvPr id="55"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419257" y="1233569"/>
            <a:ext cx="3176246" cy="1036137"/>
          </a:xfrm>
        </p:spPr>
        <p:txBody>
          <a:bodyPr vert="horz" lIns="91440" tIns="45720" rIns="91440" bIns="45720" rtlCol="0" anchor="b">
            <a:normAutofit/>
          </a:bodyPr>
          <a:lstStyle/>
          <a:p>
            <a:pPr>
              <a:lnSpc>
                <a:spcPct val="89000"/>
              </a:lnSpc>
            </a:pPr>
            <a:r>
              <a:rPr lang="en-US" sz="2200" cap="all" dirty="0"/>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443889" y="2600793"/>
            <a:ext cx="3176246" cy="828207"/>
          </a:xfrm>
        </p:spPr>
        <p:txBody>
          <a:bodyPr vert="horz" lIns="91440" tIns="45720" rIns="91440" bIns="45720" rtlCol="0">
            <a:normAutofit/>
          </a:bodyPr>
          <a:lstStyle/>
          <a:p>
            <a:pPr>
              <a:lnSpc>
                <a:spcPct val="112000"/>
              </a:lnSpc>
              <a:spcAft>
                <a:spcPts val="600"/>
              </a:spcAft>
            </a:pPr>
            <a:r>
              <a:rPr lang="en-US" sz="1800" dirty="0">
                <a:solidFill>
                  <a:srgbClr val="EFEDE3"/>
                </a:solidFill>
              </a:rPr>
              <a:t>Screenshot of SQL query command and results</a:t>
            </a:r>
          </a:p>
        </p:txBody>
      </p:sp>
    </p:spTree>
    <p:extLst>
      <p:ext uri="{BB962C8B-B14F-4D97-AF65-F5344CB8AC3E}">
        <p14:creationId xmlns:p14="http://schemas.microsoft.com/office/powerpoint/2010/main" val="14982719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20345" y="1078614"/>
            <a:ext cx="3393560" cy="1065673"/>
          </a:xfrm>
        </p:spPr>
        <p:txBody>
          <a:bodyPr vert="horz" lIns="91440" tIns="45720" rIns="91440" bIns="45720" rtlCol="0" anchor="b">
            <a:noAutofit/>
          </a:bodyPr>
          <a:lstStyle/>
          <a:p>
            <a:pPr>
              <a:lnSpc>
                <a:spcPct val="89000"/>
              </a:lnSpc>
            </a:pPr>
            <a:r>
              <a:rPr lang="en-US" sz="2200" dirty="0"/>
              <a:t>Query to retrieve lowest and highest temperatures (screenshot)</a:t>
            </a:r>
          </a:p>
        </p:txBody>
      </p:sp>
      <p:pic>
        <p:nvPicPr>
          <p:cNvPr id="4" name="Picture 3" descr="A screenshot of a computer&#10;&#10;Description automatically generated with medium confidence">
            <a:extLst>
              <a:ext uri="{FF2B5EF4-FFF2-40B4-BE49-F238E27FC236}">
                <a16:creationId xmlns:a16="http://schemas.microsoft.com/office/drawing/2014/main" id="{D143A417-500B-F42D-95E4-5B84F7C17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00" y="1078614"/>
            <a:ext cx="7669150" cy="4045477"/>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914903" y="2496612"/>
            <a:ext cx="2567991" cy="607827"/>
          </a:xfrm>
        </p:spPr>
        <p:txBody>
          <a:bodyPr vert="horz" lIns="91440" tIns="45720" rIns="91440" bIns="45720" rtlCol="0">
            <a:normAutofit fontScale="25000" lnSpcReduction="20000"/>
          </a:bodyPr>
          <a:lstStyle/>
          <a:p>
            <a:pPr marL="384048" indent="-384048">
              <a:lnSpc>
                <a:spcPct val="94000"/>
              </a:lnSpc>
              <a:spcAft>
                <a:spcPts val="200"/>
              </a:spcAft>
            </a:pPr>
            <a:r>
              <a:rPr lang="en-US" sz="7200" dirty="0"/>
              <a:t>       Screenshot of SQL query command and results</a:t>
            </a:r>
          </a:p>
          <a:p>
            <a:pPr marL="384048" indent="-384048">
              <a:lnSpc>
                <a:spcPct val="94000"/>
              </a:lnSpc>
              <a:spcAft>
                <a:spcPts val="200"/>
              </a:spcAft>
            </a:pPr>
            <a:endParaRPr lang="en-US" dirty="0"/>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054248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27634" y="1416753"/>
            <a:ext cx="3053039" cy="1060817"/>
          </a:xfrm>
        </p:spPr>
        <p:txBody>
          <a:bodyPr vert="horz" lIns="91440" tIns="45720" rIns="91440" bIns="45720" rtlCol="0" anchor="b">
            <a:noAutofit/>
          </a:bodyPr>
          <a:lstStyle/>
          <a:p>
            <a:pPr>
              <a:lnSpc>
                <a:spcPct val="89000"/>
              </a:lnSpc>
            </a:pPr>
            <a:r>
              <a:rPr lang="en-US" sz="2200" dirty="0"/>
              <a:t>Query to retrieve all clear days (screenshot)</a:t>
            </a:r>
          </a:p>
        </p:txBody>
      </p:sp>
      <p:pic>
        <p:nvPicPr>
          <p:cNvPr id="4" name="Picture 3" descr="A screenshot of a computer&#10;&#10;Description automatically generated with medium confidence">
            <a:extLst>
              <a:ext uri="{FF2B5EF4-FFF2-40B4-BE49-F238E27FC236}">
                <a16:creationId xmlns:a16="http://schemas.microsoft.com/office/drawing/2014/main" id="{618E554B-D4BA-18DB-555A-260170624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60" y="780862"/>
            <a:ext cx="7560021" cy="406351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983434" y="2735232"/>
            <a:ext cx="2717321" cy="693768"/>
          </a:xfrm>
        </p:spPr>
        <p:txBody>
          <a:bodyPr vert="horz" lIns="91440" tIns="45720" rIns="91440" bIns="45720" rtlCol="0">
            <a:normAutofit fontScale="25000" lnSpcReduction="20000"/>
          </a:bodyPr>
          <a:lstStyle/>
          <a:p>
            <a:pPr marL="384048" indent="-384048">
              <a:lnSpc>
                <a:spcPct val="94000"/>
              </a:lnSpc>
              <a:spcAft>
                <a:spcPts val="200"/>
              </a:spcAft>
            </a:pPr>
            <a:r>
              <a:rPr lang="en-US" sz="2100" dirty="0"/>
              <a:t>                        </a:t>
            </a:r>
            <a:r>
              <a:rPr lang="en-US" sz="7200" dirty="0"/>
              <a:t>Screenshot of SQL query command and results</a:t>
            </a:r>
          </a:p>
          <a:p>
            <a:pPr marL="384048" indent="-384048">
              <a:lnSpc>
                <a:spcPct val="94000"/>
              </a:lnSpc>
              <a:spcAft>
                <a:spcPts val="200"/>
              </a:spcAft>
            </a:pPr>
            <a:endParaRPr lang="en-US" dirty="0"/>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32869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sz="3600" dirty="0"/>
              <a:t>Querying and manipulating data with SQL and Python</a:t>
            </a:r>
            <a:br>
              <a:rPr lang="en-US" sz="3600" dirty="0"/>
            </a:br>
            <a:endParaRPr lang="en-US" sz="3600" dirty="0"/>
          </a:p>
        </p:txBody>
      </p:sp>
    </p:spTree>
    <p:extLst>
      <p:ext uri="{BB962C8B-B14F-4D97-AF65-F5344CB8AC3E}">
        <p14:creationId xmlns:p14="http://schemas.microsoft.com/office/powerpoint/2010/main" val="197688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71424" y="1110882"/>
            <a:ext cx="3053039" cy="1060817"/>
          </a:xfrm>
        </p:spPr>
        <p:txBody>
          <a:bodyPr vert="horz" lIns="91440" tIns="45720" rIns="91440" bIns="45720" rtlCol="0" anchor="b">
            <a:normAutofit/>
          </a:bodyPr>
          <a:lstStyle/>
          <a:p>
            <a:pPr>
              <a:lnSpc>
                <a:spcPct val="89000"/>
              </a:lnSpc>
            </a:pPr>
            <a:r>
              <a:rPr lang="en-US" sz="2200" dirty="0"/>
              <a:t>Python code (Screenshot)</a:t>
            </a:r>
          </a:p>
        </p:txBody>
      </p:sp>
      <p:pic>
        <p:nvPicPr>
          <p:cNvPr id="4" name="Picture 3" descr="Text&#10;&#10;Description automatically generated">
            <a:extLst>
              <a:ext uri="{FF2B5EF4-FFF2-40B4-BE49-F238E27FC236}">
                <a16:creationId xmlns:a16="http://schemas.microsoft.com/office/drawing/2014/main" id="{AC22FCE1-3604-FF67-01A1-CC24BF04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75" y="640079"/>
            <a:ext cx="7556414" cy="5950675"/>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100487" y="2286000"/>
            <a:ext cx="3053039" cy="3931920"/>
          </a:xfrm>
        </p:spPr>
        <p:txBody>
          <a:bodyPr vert="horz" lIns="91440" tIns="45720" rIns="91440" bIns="45720" rtlCol="0">
            <a:normAutofit/>
          </a:bodyPr>
          <a:lstStyle/>
          <a:p>
            <a:pPr marL="384048" indent="-384048">
              <a:lnSpc>
                <a:spcPct val="94000"/>
              </a:lnSpc>
              <a:spcAft>
                <a:spcPts val="200"/>
              </a:spcAft>
            </a:pPr>
            <a:r>
              <a:rPr lang="en-US" sz="1800" dirty="0"/>
              <a:t>       ExtractTempHumidity.py Python code</a:t>
            </a:r>
            <a:endParaRPr lang="en-US" dirty="0"/>
          </a:p>
          <a:p>
            <a:pPr marL="384048" indent="-384048">
              <a:lnSpc>
                <a:spcPct val="94000"/>
              </a:lnSpc>
              <a:spcAft>
                <a:spcPts val="200"/>
              </a:spcAft>
            </a:pPr>
            <a:endParaRPr lang="en-US" dirty="0"/>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156988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71424" y="1110882"/>
            <a:ext cx="3053039" cy="1060817"/>
          </a:xfrm>
        </p:spPr>
        <p:txBody>
          <a:bodyPr vert="horz" lIns="91440" tIns="45720" rIns="91440" bIns="45720" rtlCol="0" anchor="b">
            <a:normAutofit/>
          </a:bodyPr>
          <a:lstStyle/>
          <a:p>
            <a:pPr>
              <a:lnSpc>
                <a:spcPct val="89000"/>
              </a:lnSpc>
            </a:pPr>
            <a:r>
              <a:rPr lang="en-US" sz="2200" dirty="0"/>
              <a:t>Retrieve and Convert Data to CSV Format (Screenshot)</a:t>
            </a:r>
          </a:p>
        </p:txBody>
      </p:sp>
      <p:pic>
        <p:nvPicPr>
          <p:cNvPr id="4" name="Picture 3" descr="Table&#10;&#10;Description automatically generated">
            <a:extLst>
              <a:ext uri="{FF2B5EF4-FFF2-40B4-BE49-F238E27FC236}">
                <a16:creationId xmlns:a16="http://schemas.microsoft.com/office/drawing/2014/main" id="{588087E1-8D68-340B-453A-814AFD4C4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897" y="640080"/>
            <a:ext cx="2314803" cy="557784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091861" y="2349289"/>
            <a:ext cx="3053039" cy="3931920"/>
          </a:xfrm>
        </p:spPr>
        <p:txBody>
          <a:bodyPr vert="horz" lIns="91440" tIns="45720" rIns="91440" bIns="45720" rtlCol="0">
            <a:normAutofit/>
          </a:bodyPr>
          <a:lstStyle/>
          <a:p>
            <a:pPr marL="384048" indent="-384048">
              <a:lnSpc>
                <a:spcPct val="94000"/>
              </a:lnSpc>
              <a:spcAft>
                <a:spcPts val="200"/>
              </a:spcAft>
            </a:pPr>
            <a:r>
              <a:rPr lang="en-US" dirty="0"/>
              <a:t>    </a:t>
            </a:r>
            <a:r>
              <a:rPr lang="en-US" sz="1800" dirty="0"/>
              <a:t>   The formatdata.csv file open in Excel shows 3 columns of data Celsius, Fahrenheit, and Humidity.</a:t>
            </a:r>
          </a:p>
          <a:p>
            <a:pPr marL="384048" indent="-384048">
              <a:lnSpc>
                <a:spcPct val="94000"/>
              </a:lnSpc>
              <a:spcAft>
                <a:spcPts val="200"/>
              </a:spcAft>
            </a:pPr>
            <a:endParaRPr lang="en-US" dirty="0"/>
          </a:p>
          <a:p>
            <a:pPr marL="384048" indent="-384048">
              <a:lnSpc>
                <a:spcPct val="94000"/>
              </a:lnSpc>
              <a:spcAft>
                <a:spcPts val="200"/>
              </a:spcAft>
            </a:pPr>
            <a:endParaRPr lang="en-US" dirty="0"/>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6983498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471424" y="1110882"/>
            <a:ext cx="3053039" cy="1060817"/>
          </a:xfrm>
        </p:spPr>
        <p:txBody>
          <a:bodyPr vert="horz" lIns="91440" tIns="45720" rIns="91440" bIns="45720" rtlCol="0" anchor="b">
            <a:normAutofit/>
          </a:bodyPr>
          <a:lstStyle/>
          <a:p>
            <a:pPr>
              <a:lnSpc>
                <a:spcPct val="89000"/>
              </a:lnSpc>
            </a:pPr>
            <a:r>
              <a:rPr lang="en-US" sz="2200" dirty="0"/>
              <a:t>Temperature and Humidity Chart</a:t>
            </a:r>
            <a:br>
              <a:rPr lang="en-US" sz="2200" dirty="0"/>
            </a:br>
            <a:r>
              <a:rPr lang="en-US" sz="2200" dirty="0"/>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073420" y="2477570"/>
            <a:ext cx="3484305" cy="1500996"/>
          </a:xfrm>
        </p:spPr>
        <p:txBody>
          <a:bodyPr vert="horz" lIns="91440" tIns="45720" rIns="91440" bIns="45720" rtlCol="0">
            <a:normAutofit/>
          </a:bodyPr>
          <a:lstStyle/>
          <a:p>
            <a:pPr marL="384048" indent="-384048">
              <a:lnSpc>
                <a:spcPct val="94000"/>
              </a:lnSpc>
              <a:spcAft>
                <a:spcPts val="200"/>
              </a:spcAft>
            </a:pPr>
            <a:r>
              <a:rPr lang="en-US" sz="1800" dirty="0"/>
              <a:t>       Excel chart based on the temperature and humidity data from the database</a:t>
            </a:r>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aphicFrame>
        <p:nvGraphicFramePr>
          <p:cNvPr id="3" name="Chart 2">
            <a:extLst>
              <a:ext uri="{FF2B5EF4-FFF2-40B4-BE49-F238E27FC236}">
                <a16:creationId xmlns:a16="http://schemas.microsoft.com/office/drawing/2014/main" id="{A1DEA532-71BD-F821-A806-A65F3C4A48E2}"/>
              </a:ext>
            </a:extLst>
          </p:cNvPr>
          <p:cNvGraphicFramePr>
            <a:graphicFrameLocks/>
          </p:cNvGraphicFramePr>
          <p:nvPr>
            <p:extLst>
              <p:ext uri="{D42A27DB-BD31-4B8C-83A1-F6EECF244321}">
                <p14:modId xmlns:p14="http://schemas.microsoft.com/office/powerpoint/2010/main" val="1035929697"/>
              </p:ext>
            </p:extLst>
          </p:nvPr>
        </p:nvGraphicFramePr>
        <p:xfrm>
          <a:off x="634275" y="640080"/>
          <a:ext cx="6900380"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53492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915385" y="2510287"/>
            <a:ext cx="8361229" cy="1837426"/>
          </a:xfrm>
        </p:spPr>
        <p:txBody>
          <a:bodyPr/>
          <a:lstStyle/>
          <a:p>
            <a:r>
              <a:rPr lang="en-US" sz="3600" dirty="0"/>
              <a:t>Develop Graphical Models and Interpret Results</a:t>
            </a:r>
            <a:br>
              <a:rPr lang="en-US" sz="3600" dirty="0"/>
            </a:br>
            <a:endParaRPr lang="en-US" sz="3600" dirty="0"/>
          </a:p>
        </p:txBody>
      </p:sp>
    </p:spTree>
    <p:extLst>
      <p:ext uri="{BB962C8B-B14F-4D97-AF65-F5344CB8AC3E}">
        <p14:creationId xmlns:p14="http://schemas.microsoft.com/office/powerpoint/2010/main" val="392423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36635" y="1295400"/>
            <a:ext cx="2192337" cy="781049"/>
          </a:xfrm>
        </p:spPr>
        <p:txBody>
          <a:bodyPr>
            <a:normAutofit/>
          </a:bodyPr>
          <a:lstStyle/>
          <a:p>
            <a:r>
              <a:rPr lang="en-US" sz="4400" dirty="0"/>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36635" y="2239961"/>
            <a:ext cx="2982915" cy="2903539"/>
          </a:xfrm>
        </p:spPr>
        <p:txBody>
          <a:bodyPr>
            <a:normAutofit/>
          </a:bodyPr>
          <a:lstStyle/>
          <a:p>
            <a:r>
              <a:rPr lang="en-US" sz="1800" dirty="0"/>
              <a:t>Box plot comparing Celsius, Fahrenheit, and Humidity using formatdata2.csv file. </a:t>
            </a:r>
          </a:p>
          <a:p>
            <a:endParaRPr lang="en-US" dirty="0"/>
          </a:p>
        </p:txBody>
      </p:sp>
      <p:pic>
        <p:nvPicPr>
          <p:cNvPr id="4" name="Picture 3">
            <a:extLst>
              <a:ext uri="{FF2B5EF4-FFF2-40B4-BE49-F238E27FC236}">
                <a16:creationId xmlns:a16="http://schemas.microsoft.com/office/drawing/2014/main" id="{E2CDEE29-3DF2-77EA-FCF3-5B364D40E8D8}"/>
              </a:ext>
            </a:extLst>
          </p:cNvPr>
          <p:cNvPicPr>
            <a:picLocks noChangeAspect="1"/>
          </p:cNvPicPr>
          <p:nvPr/>
        </p:nvPicPr>
        <p:blipFill>
          <a:blip r:embed="rId2"/>
          <a:stretch>
            <a:fillRect/>
          </a:stretch>
        </p:blipFill>
        <p:spPr>
          <a:xfrm>
            <a:off x="5925332" y="120759"/>
            <a:ext cx="4237812" cy="313033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4FC96962-ACC1-A457-4E01-33222F2A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554" y="3333398"/>
            <a:ext cx="4237812" cy="3283414"/>
          </a:xfrm>
          <a:prstGeom prst="rect">
            <a:avLst/>
          </a:prstGeom>
        </p:spPr>
      </p:pic>
    </p:spTree>
    <p:extLst>
      <p:ext uri="{BB962C8B-B14F-4D97-AF65-F5344CB8AC3E}">
        <p14:creationId xmlns:p14="http://schemas.microsoft.com/office/powerpoint/2010/main" val="293182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704850"/>
            <a:ext cx="3830637" cy="1438274"/>
          </a:xfrm>
        </p:spPr>
        <p:txBody>
          <a:bodyPr>
            <a:normAutofit/>
          </a:bodyPr>
          <a:lstStyle/>
          <a:p>
            <a:r>
              <a:rPr lang="en-US" sz="4400" dirty="0"/>
              <a:t>Plot #2</a:t>
            </a:r>
            <a:br>
              <a:rPr lang="en-US" sz="4400" dirty="0"/>
            </a:br>
            <a:r>
              <a:rPr lang="en-US" sz="4400" dirty="0"/>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220118"/>
            <a:ext cx="2722562" cy="2742144"/>
          </a:xfrm>
        </p:spPr>
        <p:txBody>
          <a:bodyPr>
            <a:normAutofit/>
          </a:bodyPr>
          <a:lstStyle/>
          <a:p>
            <a:r>
              <a:rPr lang="en-US" sz="1800" dirty="0"/>
              <a:t>Line plot and code used to generate a graph comparing data from both formatdata.csv files</a:t>
            </a:r>
          </a:p>
        </p:txBody>
      </p:sp>
      <p:pic>
        <p:nvPicPr>
          <p:cNvPr id="10" name="Picture 9">
            <a:extLst>
              <a:ext uri="{FF2B5EF4-FFF2-40B4-BE49-F238E27FC236}">
                <a16:creationId xmlns:a16="http://schemas.microsoft.com/office/drawing/2014/main" id="{7A0EA5F0-CB81-2325-71E1-DF9E6D15D085}"/>
              </a:ext>
            </a:extLst>
          </p:cNvPr>
          <p:cNvPicPr>
            <a:picLocks noChangeAspect="1"/>
          </p:cNvPicPr>
          <p:nvPr/>
        </p:nvPicPr>
        <p:blipFill>
          <a:blip r:embed="rId2"/>
          <a:stretch>
            <a:fillRect/>
          </a:stretch>
        </p:blipFill>
        <p:spPr>
          <a:xfrm>
            <a:off x="5727244" y="152400"/>
            <a:ext cx="4353028" cy="3276600"/>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B5850A60-7DF8-1C9C-292B-EC7E26D35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174" y="3552186"/>
            <a:ext cx="5335236" cy="3153414"/>
          </a:xfrm>
          <a:prstGeom prst="rect">
            <a:avLst/>
          </a:prstGeom>
        </p:spPr>
      </p:pic>
    </p:spTree>
    <p:extLst>
      <p:ext uri="{BB962C8B-B14F-4D97-AF65-F5344CB8AC3E}">
        <p14:creationId xmlns:p14="http://schemas.microsoft.com/office/powerpoint/2010/main" val="413832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915128" y="1788454"/>
            <a:ext cx="8361229" cy="585095"/>
          </a:xfrm>
        </p:spPr>
        <p:txBody>
          <a:bodyPr/>
          <a:lstStyle/>
          <a:p>
            <a:r>
              <a:rPr lang="en-US" sz="3600" dirty="0"/>
              <a:t>introduction</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73157" y="2373549"/>
            <a:ext cx="8939719" cy="2668967"/>
          </a:xfrm>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project illustrates the use of the Python programming language utilizing the Anaconda/Spyder IDE as well as Microsoft Excel and SQL. The goal of this project was to Develop a program to download our local weather data from the NOAA website. Once we had the data available, we were able to analyze the data and analytics, develop charts,  and derive predictions based on weather trends. </a:t>
            </a:r>
          </a:p>
          <a:p>
            <a:endParaRPr lang="en-US" dirty="0"/>
          </a:p>
        </p:txBody>
      </p:sp>
    </p:spTree>
    <p:extLst>
      <p:ext uri="{BB962C8B-B14F-4D97-AF65-F5344CB8AC3E}">
        <p14:creationId xmlns:p14="http://schemas.microsoft.com/office/powerpoint/2010/main" val="1293927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92788" y="966158"/>
            <a:ext cx="3211512" cy="1314450"/>
          </a:xfrm>
        </p:spPr>
        <p:txBody>
          <a:bodyPr>
            <a:normAutofit/>
          </a:bodyPr>
          <a:lstStyle/>
          <a:p>
            <a:r>
              <a:rPr lang="en-US" sz="4400" dirty="0"/>
              <a:t>Analysis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92788" y="966158"/>
            <a:ext cx="3632795" cy="4352058"/>
          </a:xfrm>
        </p:spPr>
        <p:txBody>
          <a:bodyPr>
            <a:norm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The chart illustrates that the change in humidity is affected by the increased temperature.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8" name="Picture 7">
            <a:extLst>
              <a:ext uri="{FF2B5EF4-FFF2-40B4-BE49-F238E27FC236}">
                <a16:creationId xmlns:a16="http://schemas.microsoft.com/office/drawing/2014/main" id="{7FA56B8E-A24B-DCBF-4007-D2A292C6050D}"/>
              </a:ext>
            </a:extLst>
          </p:cNvPr>
          <p:cNvPicPr>
            <a:picLocks noChangeAspect="1"/>
          </p:cNvPicPr>
          <p:nvPr/>
        </p:nvPicPr>
        <p:blipFill>
          <a:blip r:embed="rId2"/>
          <a:stretch>
            <a:fillRect/>
          </a:stretch>
        </p:blipFill>
        <p:spPr>
          <a:xfrm>
            <a:off x="6096000" y="1466849"/>
            <a:ext cx="5213945" cy="3851367"/>
          </a:xfrm>
          <a:prstGeom prst="rect">
            <a:avLst/>
          </a:prstGeom>
        </p:spPr>
      </p:pic>
    </p:spTree>
    <p:extLst>
      <p:ext uri="{BB962C8B-B14F-4D97-AF65-F5344CB8AC3E}">
        <p14:creationId xmlns:p14="http://schemas.microsoft.com/office/powerpoint/2010/main" val="19002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0080" y="659921"/>
            <a:ext cx="5958837" cy="893211"/>
          </a:xfrm>
        </p:spPr>
        <p:txBody>
          <a:bodyPr vert="horz" lIns="91440" tIns="45720" rIns="91440" bIns="45720" rtlCol="0" anchor="t">
            <a:normAutofit fontScale="90000"/>
          </a:bodyPr>
          <a:lstStyle/>
          <a:p>
            <a:pPr>
              <a:lnSpc>
                <a:spcPct val="89000"/>
              </a:lnSpc>
            </a:pPr>
            <a:r>
              <a:rPr lang="en-US" sz="4400" dirty="0"/>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0081" y="2535412"/>
            <a:ext cx="5958837" cy="893211"/>
          </a:xfrm>
        </p:spPr>
        <p:txBody>
          <a:bodyPr vert="horz" lIns="91440" tIns="45720" rIns="91440" bIns="45720" rtlCol="0">
            <a:normAutofit/>
          </a:bodyPr>
          <a:lstStyle/>
          <a:p>
            <a:pPr marL="384048" indent="-384048">
              <a:lnSpc>
                <a:spcPct val="94000"/>
              </a:lnSpc>
              <a:spcAft>
                <a:spcPts val="200"/>
              </a:spcAft>
              <a:buFont typeface="Franklin Gothic Book" panose="020B0503020102020204" pitchFamily="34" charset="0"/>
              <a:buChar char="•"/>
            </a:pPr>
            <a:r>
              <a:rPr lang="en-US" sz="1800" dirty="0"/>
              <a:t>Based on the analysis of the recorded data, the temperature will continue to increase, and the humidity will continue to drop over the next few days.</a:t>
            </a:r>
          </a:p>
          <a:p>
            <a:pPr marL="384048" indent="-384048">
              <a:lnSpc>
                <a:spcPct val="94000"/>
              </a:lnSpc>
              <a:spcAft>
                <a:spcPts val="200"/>
              </a:spcAft>
            </a:pPr>
            <a:endParaRPr lang="en-US" dirty="0"/>
          </a:p>
        </p:txBody>
      </p:sp>
      <p:sp>
        <p:nvSpPr>
          <p:cNvPr id="18" name="Rectangle 17">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phic 10" descr="Thermometer">
            <a:extLst>
              <a:ext uri="{FF2B5EF4-FFF2-40B4-BE49-F238E27FC236}">
                <a16:creationId xmlns:a16="http://schemas.microsoft.com/office/drawing/2014/main" id="{F2168993-40D1-A139-5B93-A6DA47713D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220046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70D7C-5E23-6602-58CA-4E9D5036E5E2}"/>
              </a:ext>
            </a:extLst>
          </p:cNvPr>
          <p:cNvSpPr>
            <a:spLocks noGrp="1"/>
          </p:cNvSpPr>
          <p:nvPr>
            <p:ph type="ctrTitle"/>
          </p:nvPr>
        </p:nvSpPr>
        <p:spPr>
          <a:xfrm>
            <a:off x="1915383" y="1791462"/>
            <a:ext cx="8361229" cy="773829"/>
          </a:xfrm>
        </p:spPr>
        <p:txBody>
          <a:bodyPr/>
          <a:lstStyle/>
          <a:p>
            <a:r>
              <a:rPr lang="en-US" sz="3600" dirty="0"/>
              <a:t>conclusion</a:t>
            </a:r>
          </a:p>
        </p:txBody>
      </p:sp>
      <p:sp>
        <p:nvSpPr>
          <p:cNvPr id="6" name="Subtitle 5">
            <a:extLst>
              <a:ext uri="{FF2B5EF4-FFF2-40B4-BE49-F238E27FC236}">
                <a16:creationId xmlns:a16="http://schemas.microsoft.com/office/drawing/2014/main" id="{3E7C1F1F-62D0-040E-73E0-123F4B6A03C9}"/>
              </a:ext>
            </a:extLst>
          </p:cNvPr>
          <p:cNvSpPr>
            <a:spLocks noGrp="1"/>
          </p:cNvSpPr>
          <p:nvPr>
            <p:ph type="subTitle" idx="1"/>
          </p:nvPr>
        </p:nvSpPr>
        <p:spPr>
          <a:xfrm>
            <a:off x="2680163" y="2825151"/>
            <a:ext cx="6831673" cy="2143664"/>
          </a:xfrm>
        </p:spPr>
        <p:txBody>
          <a:bodyPr>
            <a:normAutofit fontScale="25000" lnSpcReduction="20000"/>
          </a:bodyPr>
          <a:lstStyle/>
          <a:p>
            <a:pPr algn="l"/>
            <a:r>
              <a:rPr lang="en-US" sz="7200" dirty="0">
                <a:effectLst/>
                <a:latin typeface="Calibri" panose="020F0502020204030204" pitchFamily="34" charset="0"/>
                <a:ea typeface="Calibri" panose="020F0502020204030204" pitchFamily="34" charset="0"/>
                <a:cs typeface="Times New Roman" panose="02020603050405020304" pitchFamily="18" charset="0"/>
              </a:rPr>
              <a:t>This course was a great introduction to the Python programming language and has inspired me to learn more about the program’s endless possibilities. I don’t have plans to become a Program Developer, but I think that this type of programming language fits my intended path of Network engineering and Cyber Security well.  I feel confident that I now have the skills necessary to read through Python and similar program code/ scripts and recognize what the intended outcome is supposed to be.  </a:t>
            </a:r>
          </a:p>
          <a:p>
            <a:endParaRPr lang="en-US" dirty="0"/>
          </a:p>
        </p:txBody>
      </p:sp>
    </p:spTree>
    <p:extLst>
      <p:ext uri="{BB962C8B-B14F-4D97-AF65-F5344CB8AC3E}">
        <p14:creationId xmlns:p14="http://schemas.microsoft.com/office/powerpoint/2010/main" val="575113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A3D87E-D447-BA6F-DA09-BB4C903B9230}"/>
              </a:ext>
            </a:extLst>
          </p:cNvPr>
          <p:cNvSpPr>
            <a:spLocks noGrp="1"/>
          </p:cNvSpPr>
          <p:nvPr>
            <p:ph type="ctrTitle"/>
          </p:nvPr>
        </p:nvSpPr>
        <p:spPr>
          <a:xfrm>
            <a:off x="1915383" y="2112991"/>
            <a:ext cx="8361229" cy="686280"/>
          </a:xfrm>
        </p:spPr>
        <p:txBody>
          <a:bodyPr/>
          <a:lstStyle/>
          <a:p>
            <a:r>
              <a:rPr lang="en-US" sz="3600" dirty="0"/>
              <a:t>challenges</a:t>
            </a:r>
          </a:p>
        </p:txBody>
      </p:sp>
      <p:sp>
        <p:nvSpPr>
          <p:cNvPr id="6" name="Subtitle 5">
            <a:extLst>
              <a:ext uri="{FF2B5EF4-FFF2-40B4-BE49-F238E27FC236}">
                <a16:creationId xmlns:a16="http://schemas.microsoft.com/office/drawing/2014/main" id="{CAEE610C-404B-7F5A-3756-ABCFB0568E17}"/>
              </a:ext>
            </a:extLst>
          </p:cNvPr>
          <p:cNvSpPr>
            <a:spLocks noGrp="1"/>
          </p:cNvSpPr>
          <p:nvPr>
            <p:ph type="subTitle" idx="1"/>
          </p:nvPr>
        </p:nvSpPr>
        <p:spPr>
          <a:xfrm>
            <a:off x="2680160" y="2972493"/>
            <a:ext cx="6831673" cy="1086237"/>
          </a:xfrm>
        </p:spPr>
        <p:txBody>
          <a:bodyPr>
            <a:normAutofit fontScale="25000" lnSpcReduction="20000"/>
          </a:bodyPr>
          <a:lstStyle/>
          <a:p>
            <a:pPr algn="l"/>
            <a:r>
              <a:rPr lang="en-US" sz="7200" dirty="0">
                <a:effectLst/>
                <a:latin typeface="Calibri" panose="020F0502020204030204" pitchFamily="34" charset="0"/>
                <a:ea typeface="Calibri" panose="020F0502020204030204" pitchFamily="34" charset="0"/>
                <a:cs typeface="Times New Roman" panose="02020603050405020304" pitchFamily="18" charset="0"/>
              </a:rPr>
              <a:t>Most of the challenges that I faced while working on this project were syntax-based errors. There had been several occasions where I had forgotten to add a colon or indention which would not allow me to run the code.  This type of setback has made me a better programmer by forcing me to become more systematic and detail-oriented with my coding.  </a:t>
            </a:r>
          </a:p>
          <a:p>
            <a:endParaRPr lang="en-US" sz="1800" dirty="0"/>
          </a:p>
        </p:txBody>
      </p:sp>
    </p:spTree>
    <p:extLst>
      <p:ext uri="{BB962C8B-B14F-4D97-AF65-F5344CB8AC3E}">
        <p14:creationId xmlns:p14="http://schemas.microsoft.com/office/powerpoint/2010/main" val="36680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10C9C0-E99F-EB4F-1B3C-74DA42D34D98}"/>
              </a:ext>
            </a:extLst>
          </p:cNvPr>
          <p:cNvSpPr>
            <a:spLocks noGrp="1"/>
          </p:cNvSpPr>
          <p:nvPr>
            <p:ph type="ctrTitle"/>
          </p:nvPr>
        </p:nvSpPr>
        <p:spPr>
          <a:xfrm>
            <a:off x="2680161" y="2052606"/>
            <a:ext cx="6831673" cy="677654"/>
          </a:xfrm>
        </p:spPr>
        <p:txBody>
          <a:bodyPr/>
          <a:lstStyle/>
          <a:p>
            <a:r>
              <a:rPr lang="en-US" sz="3600" dirty="0"/>
              <a:t>Career skills</a:t>
            </a:r>
          </a:p>
        </p:txBody>
      </p:sp>
      <p:sp>
        <p:nvSpPr>
          <p:cNvPr id="6" name="Subtitle 5">
            <a:extLst>
              <a:ext uri="{FF2B5EF4-FFF2-40B4-BE49-F238E27FC236}">
                <a16:creationId xmlns:a16="http://schemas.microsoft.com/office/drawing/2014/main" id="{491956E0-73EE-B330-8FE4-D41F6AF639CB}"/>
              </a:ext>
            </a:extLst>
          </p:cNvPr>
          <p:cNvSpPr>
            <a:spLocks noGrp="1"/>
          </p:cNvSpPr>
          <p:nvPr>
            <p:ph type="subTitle" idx="1"/>
          </p:nvPr>
        </p:nvSpPr>
        <p:spPr>
          <a:xfrm>
            <a:off x="2680161" y="2954547"/>
            <a:ext cx="6831673" cy="2151223"/>
          </a:xfrm>
        </p:spPr>
        <p:txBody>
          <a:bodyPr>
            <a:normAutofit fontScale="47500" lnSpcReduction="20000"/>
          </a:bodyPr>
          <a:lstStyle/>
          <a:p>
            <a:pPr algn="l"/>
            <a:r>
              <a:rPr lang="en-US" sz="3800" dirty="0">
                <a:effectLst/>
                <a:latin typeface="Calibri" panose="020F0502020204030204" pitchFamily="34" charset="0"/>
                <a:ea typeface="Calibri" panose="020F0502020204030204" pitchFamily="34" charset="0"/>
                <a:cs typeface="Times New Roman" panose="02020603050405020304" pitchFamily="18" charset="0"/>
              </a:rPr>
              <a:t>Learning a programming language such as Python or any other language builds a combination of fundamental skills and soft skills. I learned the fundamental skills of IDEs, Libraries, loops, variables, and strings, and how and when to use them. Some soft skills that I was able to build upon included things like critical thinking, having a systematic approach to diagnosing and creating code as well as just becoming a better problem solver.  </a:t>
            </a:r>
          </a:p>
          <a:p>
            <a:endParaRPr lang="en-US" dirty="0"/>
          </a:p>
        </p:txBody>
      </p:sp>
    </p:spTree>
    <p:extLst>
      <p:ext uri="{BB962C8B-B14F-4D97-AF65-F5344CB8AC3E}">
        <p14:creationId xmlns:p14="http://schemas.microsoft.com/office/powerpoint/2010/main" val="231902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606662" y="685800"/>
            <a:ext cx="6176776" cy="1485900"/>
          </a:xfrm>
        </p:spPr>
        <p:txBody>
          <a:bodyPr vert="horz" lIns="91440" tIns="45720" rIns="91440" bIns="45720" rtlCol="0" anchor="t">
            <a:normAutofit/>
          </a:bodyPr>
          <a:lstStyle/>
          <a:p>
            <a:pPr>
              <a:lnSpc>
                <a:spcPct val="89000"/>
              </a:lnSpc>
            </a:pPr>
            <a:r>
              <a:rPr lang="en-US" sz="4400" dirty="0"/>
              <a:t>Flowchart</a:t>
            </a:r>
          </a:p>
        </p:txBody>
      </p:sp>
      <p:pic>
        <p:nvPicPr>
          <p:cNvPr id="8" name="Picture Placeholder 7" descr="Diagram&#10;&#10;Description automatically generated with medium confidence">
            <a:extLst>
              <a:ext uri="{FF2B5EF4-FFF2-40B4-BE49-F238E27FC236}">
                <a16:creationId xmlns:a16="http://schemas.microsoft.com/office/drawing/2014/main" id="{4AC38DA5-4A5D-3ADE-E5A8-FDE30402064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0" r="225"/>
          <a:stretch/>
        </p:blipFill>
        <p:spPr>
          <a:xfrm>
            <a:off x="-1" y="10"/>
            <a:ext cx="4373546" cy="685799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28841" y="2171700"/>
            <a:ext cx="6176776" cy="3581400"/>
          </a:xfrm>
        </p:spPr>
        <p:txBody>
          <a:bodyPr vert="horz" lIns="91440" tIns="45720" rIns="91440" bIns="45720" rtlCol="0">
            <a:normAutofit/>
          </a:bodyPr>
          <a:lstStyle/>
          <a:p>
            <a:pPr marL="384048" indent="-384048">
              <a:lnSpc>
                <a:spcPct val="94000"/>
              </a:lnSpc>
              <a:spcAft>
                <a:spcPts val="200"/>
              </a:spcAft>
              <a:buFont typeface="Franklin Gothic Book" panose="020B0503020102020204" pitchFamily="34" charset="0"/>
              <a:buChar char="•"/>
            </a:pPr>
            <a:r>
              <a:rPr lang="en-US" dirty="0"/>
              <a:t>Install python</a:t>
            </a:r>
          </a:p>
          <a:p>
            <a:pPr marL="384048" indent="-384048">
              <a:lnSpc>
                <a:spcPct val="94000"/>
              </a:lnSpc>
              <a:spcAft>
                <a:spcPts val="200"/>
              </a:spcAft>
              <a:buFont typeface="Franklin Gothic Book" panose="020B0503020102020204" pitchFamily="34" charset="0"/>
              <a:buChar char="•"/>
            </a:pPr>
            <a:r>
              <a:rPr lang="en-US" dirty="0"/>
              <a:t>Download weather data to a database.</a:t>
            </a:r>
          </a:p>
          <a:p>
            <a:pPr marL="384048" indent="-384048">
              <a:lnSpc>
                <a:spcPct val="94000"/>
              </a:lnSpc>
              <a:spcAft>
                <a:spcPts val="200"/>
              </a:spcAft>
              <a:buFont typeface="Franklin Gothic Book" panose="020B0503020102020204" pitchFamily="34" charset="0"/>
              <a:buChar char="•"/>
            </a:pPr>
            <a:r>
              <a:rPr lang="en-US" dirty="0"/>
              <a:t>Extract weather data from database into a comma separated file with python</a:t>
            </a:r>
          </a:p>
          <a:p>
            <a:pPr marL="384048" indent="-384048">
              <a:lnSpc>
                <a:spcPct val="94000"/>
              </a:lnSpc>
              <a:spcAft>
                <a:spcPts val="200"/>
              </a:spcAft>
              <a:buFont typeface="Franklin Gothic Book" panose="020B0503020102020204" pitchFamily="34" charset="0"/>
              <a:buChar char="•"/>
            </a:pPr>
            <a:r>
              <a:rPr lang="en-US" dirty="0"/>
              <a:t>Cleanse weather data</a:t>
            </a:r>
          </a:p>
          <a:p>
            <a:pPr marL="384048" indent="-384048">
              <a:lnSpc>
                <a:spcPct val="94000"/>
              </a:lnSpc>
              <a:spcAft>
                <a:spcPts val="200"/>
              </a:spcAft>
              <a:buFont typeface="Franklin Gothic Book" panose="020B0503020102020204" pitchFamily="34" charset="0"/>
              <a:buChar char="•"/>
            </a:pPr>
            <a:r>
              <a:rPr lang="en-US" dirty="0"/>
              <a:t>Use Excel to manipulate data</a:t>
            </a:r>
          </a:p>
          <a:p>
            <a:pPr marL="384048" indent="-384048">
              <a:lnSpc>
                <a:spcPct val="94000"/>
              </a:lnSpc>
              <a:spcAft>
                <a:spcPts val="200"/>
              </a:spcAft>
              <a:buFont typeface="Franklin Gothic Book" panose="020B0503020102020204" pitchFamily="34" charset="0"/>
              <a:buChar char="•"/>
            </a:pPr>
            <a:r>
              <a:rPr lang="en-US" dirty="0"/>
              <a:t>Use python data analytics modules to develop graphical models</a:t>
            </a:r>
          </a:p>
          <a:p>
            <a:pPr marL="384048" indent="-384048">
              <a:lnSpc>
                <a:spcPct val="94000"/>
              </a:lnSpc>
              <a:spcAft>
                <a:spcPts val="200"/>
              </a:spcAft>
              <a:buFont typeface="Franklin Gothic Book" panose="020B0503020102020204" pitchFamily="34" charset="0"/>
              <a:buChar char="•"/>
            </a:pPr>
            <a:endParaRPr lang="en-US" dirty="0"/>
          </a:p>
          <a:p>
            <a:pPr marL="384048" indent="-384048">
              <a:lnSpc>
                <a:spcPct val="94000"/>
              </a:lnSpc>
              <a:spcAft>
                <a:spcPts val="200"/>
              </a:spcAft>
              <a:buFont typeface="Franklin Gothic Book" panose="020B0503020102020204" pitchFamily="34" charset="0"/>
              <a:buChar char="•"/>
            </a:pPr>
            <a:endParaRPr lang="en-US" dirty="0"/>
          </a:p>
          <a:p>
            <a:pPr marL="384048" indent="-384048">
              <a:lnSpc>
                <a:spcPct val="94000"/>
              </a:lnSpc>
              <a:spcAft>
                <a:spcPts val="200"/>
              </a:spcAft>
              <a:buFont typeface="Franklin Gothic Book" panose="020B0503020102020204" pitchFamily="34" charset="0"/>
              <a:buChar char="•"/>
            </a:pPr>
            <a:endParaRPr lang="en-US" dirty="0"/>
          </a:p>
          <a:p>
            <a:pPr marL="384048" indent="-384048">
              <a:lnSpc>
                <a:spcPct val="94000"/>
              </a:lnSpc>
              <a:spcAft>
                <a:spcPts val="200"/>
              </a:spcAft>
              <a:buFont typeface="Franklin Gothic Book" panose="020B0503020102020204" pitchFamily="34" charset="0"/>
              <a:buChar char="•"/>
            </a:pPr>
            <a:endParaRPr lang="en-US" dirty="0"/>
          </a:p>
        </p:txBody>
      </p:sp>
    </p:spTree>
    <p:extLst>
      <p:ext uri="{BB962C8B-B14F-4D97-AF65-F5344CB8AC3E}">
        <p14:creationId xmlns:p14="http://schemas.microsoft.com/office/powerpoint/2010/main" val="217536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79211" y="629266"/>
            <a:ext cx="3898236" cy="1676603"/>
          </a:xfrm>
        </p:spPr>
        <p:txBody>
          <a:bodyPr vert="horz" lIns="91440" tIns="45720" rIns="91440" bIns="45720" rtlCol="0" anchor="ctr">
            <a:normAutofit/>
          </a:bodyPr>
          <a:lstStyle/>
          <a:p>
            <a:r>
              <a:rPr lang="en-US" sz="3700" dirty="0"/>
              <a:t>Software Inventory</a:t>
            </a:r>
            <a:br>
              <a:rPr lang="en-US" sz="3700" dirty="0"/>
            </a:br>
            <a:endParaRPr lang="en-US" sz="3700" dirty="0"/>
          </a:p>
        </p:txBody>
      </p:sp>
      <p:pic>
        <p:nvPicPr>
          <p:cNvPr id="4" name="Picture Placeholder 3" descr="Text&#10;&#10;Description automatically generated">
            <a:extLst>
              <a:ext uri="{FF2B5EF4-FFF2-40B4-BE49-F238E27FC236}">
                <a16:creationId xmlns:a16="http://schemas.microsoft.com/office/drawing/2014/main" id="{38930263-50B0-BB17-782C-2D73F35E38D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831" b="2"/>
          <a:stretch/>
        </p:blipFill>
        <p:spPr>
          <a:xfrm>
            <a:off x="5721453" y="722376"/>
            <a:ext cx="6263640" cy="5413248"/>
          </a:xfrm>
          <a:prstGeom prst="rect">
            <a:avLst/>
          </a:prstGeom>
          <a:effectLst/>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1" y="2438401"/>
            <a:ext cx="3605571" cy="3779520"/>
          </a:xfrm>
        </p:spPr>
        <p:txBody>
          <a:bodyPr vert="horz" lIns="91440" tIns="45720" rIns="91440" bIns="45720" rtlCol="0">
            <a:normAutofit/>
          </a:bodyPr>
          <a:lstStyle/>
          <a:p>
            <a:pPr indent="-228600">
              <a:buFont typeface="Arial" panose="020B0604020202020204" pitchFamily="34" charset="0"/>
              <a:buChar char="•"/>
            </a:pPr>
            <a:r>
              <a:rPr lang="en-US" sz="1800" dirty="0"/>
              <a:t>screenshot of NOAA-SDK library installed</a:t>
            </a:r>
          </a:p>
          <a:p>
            <a:pPr indent="-228600">
              <a:buFont typeface="Arial" panose="020B0604020202020204" pitchFamily="34" charset="0"/>
              <a:buChar char="•"/>
            </a:pPr>
            <a:r>
              <a:rPr lang="en-US" sz="1800" dirty="0"/>
              <a:t>Result of successful install of the     “NOAA-SDK" using  pip installation  command.</a:t>
            </a:r>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52217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409314" y="2861927"/>
            <a:ext cx="4798243" cy="1280595"/>
          </a:xfrm>
        </p:spPr>
        <p:txBody>
          <a:bodyPr>
            <a:normAutofit/>
          </a:bodyPr>
          <a:lstStyle/>
          <a:p>
            <a:r>
              <a:rPr lang="en-US" sz="3600" dirty="0"/>
              <a:t>Downloading weather data</a:t>
            </a:r>
          </a:p>
        </p:txBody>
      </p:sp>
      <p:pic>
        <p:nvPicPr>
          <p:cNvPr id="6" name="Graphic 5" descr="Download from cloud">
            <a:extLst>
              <a:ext uri="{FF2B5EF4-FFF2-40B4-BE49-F238E27FC236}">
                <a16:creationId xmlns:a16="http://schemas.microsoft.com/office/drawing/2014/main" id="{E0C97D5F-C3BD-29BE-C6F0-2926F2F86D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4443" y="2038213"/>
            <a:ext cx="2928025" cy="2928025"/>
          </a:xfrm>
          <a:prstGeom prst="rect">
            <a:avLst/>
          </a:prstGeom>
        </p:spPr>
      </p:pic>
    </p:spTree>
    <p:extLst>
      <p:ext uri="{BB962C8B-B14F-4D97-AF65-F5344CB8AC3E}">
        <p14:creationId xmlns:p14="http://schemas.microsoft.com/office/powerpoint/2010/main" val="143524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35284" y="404534"/>
            <a:ext cx="4888469" cy="1239440"/>
          </a:xfrm>
        </p:spPr>
        <p:txBody>
          <a:bodyPr vert="horz" lIns="91440" tIns="45720" rIns="91440" bIns="45720" rtlCol="0" anchor="b">
            <a:normAutofit/>
          </a:bodyPr>
          <a:lstStyle/>
          <a:p>
            <a:r>
              <a:rPr lang="en-US" sz="3200" kern="1200" dirty="0">
                <a:solidFill>
                  <a:schemeClr val="tx1"/>
                </a:solidFill>
                <a:latin typeface="+mj-lt"/>
                <a:ea typeface="+mj-ea"/>
                <a:cs typeface="+mj-cs"/>
              </a:rPr>
              <a:t>BuildWeatherDb</a:t>
            </a:r>
            <a:r>
              <a:rPr lang="en-US" sz="4000" kern="1200" dirty="0">
                <a:solidFill>
                  <a:schemeClr val="tx1"/>
                </a:solidFill>
                <a:latin typeface="+mj-lt"/>
                <a:ea typeface="+mj-ea"/>
                <a:cs typeface="+mj-cs"/>
              </a:rPr>
              <a:t>.py Code (</a:t>
            </a:r>
            <a:r>
              <a:rPr lang="en-US" sz="3200" kern="1200" dirty="0">
                <a:solidFill>
                  <a:schemeClr val="tx1"/>
                </a:solidFill>
                <a:latin typeface="+mj-lt"/>
                <a:ea typeface="+mj-ea"/>
                <a:cs typeface="+mj-cs"/>
              </a:rPr>
              <a:t>Screenshot</a:t>
            </a:r>
            <a:r>
              <a:rPr lang="en-US" sz="4000" kern="1200" dirty="0">
                <a:solidFill>
                  <a:schemeClr val="tx1"/>
                </a:solidFill>
                <a:latin typeface="+mj-lt"/>
                <a:ea typeface="+mj-ea"/>
                <a:cs typeface="+mj-cs"/>
              </a:rPr>
              <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35284" y="2369769"/>
            <a:ext cx="3994826" cy="3409898"/>
          </a:xfrm>
        </p:spPr>
        <p:txBody>
          <a:bodyPr vert="horz" lIns="91440" tIns="45720" rIns="91440" bIns="45720" rtlCol="0" anchor="t">
            <a:normAutofit/>
          </a:bodyPr>
          <a:lstStyle/>
          <a:p>
            <a:pPr indent="-228600">
              <a:buFont typeface="Arial" panose="020B0604020202020204" pitchFamily="34" charset="0"/>
              <a:buChar char="•"/>
            </a:pPr>
            <a:r>
              <a:rPr lang="en-US" sz="1800" dirty="0"/>
              <a:t>Screenshot of code in Spyder IDE</a:t>
            </a:r>
          </a:p>
          <a:p>
            <a:pPr indent="-228600">
              <a:buFont typeface="Arial" panose="020B0604020202020204" pitchFamily="34" charset="0"/>
              <a:buChar char="•"/>
            </a:pPr>
            <a:r>
              <a:rPr lang="en-US" sz="1800" dirty="0"/>
              <a:t>name and date in comments</a:t>
            </a:r>
          </a:p>
          <a:p>
            <a:pPr indent="-228600">
              <a:buFont typeface="Arial" panose="020B0604020202020204" pitchFamily="34" charset="0"/>
              <a:buChar char="•"/>
            </a:pPr>
            <a:r>
              <a:rPr lang="en-US" sz="1800" dirty="0"/>
              <a:t>local zip code</a:t>
            </a:r>
          </a:p>
          <a:p>
            <a:pPr indent="-228600" algn="r">
              <a:buFont typeface="Arial" panose="020B0604020202020204" pitchFamily="34" charset="0"/>
              <a:buChar char="•"/>
            </a:pPr>
            <a:endParaRPr lang="en-US" sz="2000" dirty="0"/>
          </a:p>
        </p:txBody>
      </p:sp>
      <p:pic>
        <p:nvPicPr>
          <p:cNvPr id="10" name="Picture 9" descr="Text&#10;&#10;Description automatically generated">
            <a:extLst>
              <a:ext uri="{FF2B5EF4-FFF2-40B4-BE49-F238E27FC236}">
                <a16:creationId xmlns:a16="http://schemas.microsoft.com/office/drawing/2014/main" id="{FEAE9ECF-EC89-E154-20F0-FE4F922AF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121" y="671948"/>
            <a:ext cx="6074599" cy="5339746"/>
          </a:xfrm>
          <a:prstGeom prst="rect">
            <a:avLst/>
          </a:prstGeom>
        </p:spPr>
      </p:pic>
    </p:spTree>
    <p:extLst>
      <p:ext uri="{BB962C8B-B14F-4D97-AF65-F5344CB8AC3E}">
        <p14:creationId xmlns:p14="http://schemas.microsoft.com/office/powerpoint/2010/main" val="355315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73359" y="531204"/>
            <a:ext cx="4959603" cy="1642969"/>
          </a:xfrm>
        </p:spPr>
        <p:txBody>
          <a:bodyPr vert="horz" lIns="91440" tIns="45720" rIns="91440" bIns="45720" rtlCol="0" anchor="b">
            <a:normAutofit/>
          </a:bodyPr>
          <a:lstStyle/>
          <a:p>
            <a:r>
              <a:rPr lang="en-US" sz="4000" kern="1200" dirty="0">
                <a:solidFill>
                  <a:schemeClr val="tx1"/>
                </a:solidFill>
                <a:latin typeface="+mj-lt"/>
                <a:ea typeface="+mj-ea"/>
                <a:cs typeface="+mj-cs"/>
              </a:rPr>
              <a:t>Python Console</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a:t>
            </a:r>
            <a:r>
              <a:rPr lang="en-US" sz="3200" kern="1200" dirty="0">
                <a:solidFill>
                  <a:schemeClr val="tx1"/>
                </a:solidFill>
                <a:latin typeface="+mj-lt"/>
                <a:ea typeface="+mj-ea"/>
                <a:cs typeface="+mj-cs"/>
              </a:rPr>
              <a:t>Screenshot</a:t>
            </a:r>
            <a:r>
              <a:rPr lang="en-US" sz="4000" kern="1200" dirty="0">
                <a:solidFill>
                  <a:schemeClr val="tx1"/>
                </a:solidFill>
                <a:latin typeface="+mj-lt"/>
                <a:ea typeface="+mj-ea"/>
                <a:cs typeface="+mj-cs"/>
              </a:rPr>
              <a: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73359" y="2418408"/>
            <a:ext cx="4330547" cy="3262545"/>
          </a:xfrm>
        </p:spPr>
        <p:txBody>
          <a:bodyPr vert="horz" lIns="91440" tIns="45720" rIns="91440" bIns="45720" rtlCol="0" anchor="t">
            <a:normAutofit/>
          </a:bodyPr>
          <a:lstStyle/>
          <a:p>
            <a:pPr indent="-228600">
              <a:buFont typeface="Arial" panose="020B0604020202020204" pitchFamily="34" charset="0"/>
              <a:buChar char="•"/>
            </a:pPr>
            <a:r>
              <a:rPr lang="en-US" sz="1800" dirty="0"/>
              <a:t>Screenshot of program output in Python console showing program executed  successfully</a:t>
            </a:r>
          </a:p>
          <a:p>
            <a:pPr indent="-228600">
              <a:buFont typeface="Arial" panose="020B0604020202020204" pitchFamily="34" charset="0"/>
              <a:buChar char="•"/>
            </a:pPr>
            <a:endParaRPr lang="en-US" sz="2000" dirty="0"/>
          </a:p>
        </p:txBody>
      </p:sp>
      <p:pic>
        <p:nvPicPr>
          <p:cNvPr id="14" name="Picture 13" descr="Graphical user interface, text, application&#10;&#10;Description automatically generated">
            <a:extLst>
              <a:ext uri="{FF2B5EF4-FFF2-40B4-BE49-F238E27FC236}">
                <a16:creationId xmlns:a16="http://schemas.microsoft.com/office/drawing/2014/main" id="{51A62909-E584-C67B-4CF5-7B989939F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974" y="1529450"/>
            <a:ext cx="5201023" cy="3139748"/>
          </a:xfrm>
          <a:prstGeom prst="rect">
            <a:avLst/>
          </a:prstGeom>
        </p:spPr>
      </p:pic>
    </p:spTree>
    <p:extLst>
      <p:ext uri="{BB962C8B-B14F-4D97-AF65-F5344CB8AC3E}">
        <p14:creationId xmlns:p14="http://schemas.microsoft.com/office/powerpoint/2010/main" val="119845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25296" y="538146"/>
            <a:ext cx="4601182" cy="1655482"/>
          </a:xfrm>
        </p:spPr>
        <p:txBody>
          <a:bodyPr vert="horz" lIns="91440" tIns="45720" rIns="91440" bIns="45720" rtlCol="0" anchor="b">
            <a:normAutofit/>
          </a:bodyPr>
          <a:lstStyle/>
          <a:p>
            <a:r>
              <a:rPr lang="en-US" sz="3200" kern="1200" dirty="0">
                <a:solidFill>
                  <a:schemeClr val="tx1"/>
                </a:solidFill>
                <a:latin typeface="+mj-lt"/>
                <a:ea typeface="+mj-ea"/>
                <a:cs typeface="+mj-cs"/>
              </a:rPr>
              <a:t>Weather. dB File</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25296" y="2321131"/>
            <a:ext cx="4708185" cy="3320912"/>
          </a:xfrm>
        </p:spPr>
        <p:txBody>
          <a:bodyPr vert="horz" lIns="91440" tIns="45720" rIns="91440" bIns="45720" rtlCol="0" anchor="t">
            <a:normAutofit/>
          </a:bodyPr>
          <a:lstStyle/>
          <a:p>
            <a:pPr indent="-228600">
              <a:buFont typeface="Arial" panose="020B0604020202020204" pitchFamily="34" charset="0"/>
              <a:buChar char="•"/>
            </a:pPr>
            <a:r>
              <a:rPr lang="en-US" sz="1800" dirty="0"/>
              <a:t>Screenshot of Windows Explorer showing database file Weather. dB was created</a:t>
            </a:r>
          </a:p>
          <a:p>
            <a:pPr indent="-228600" algn="r">
              <a:buFont typeface="Arial" panose="020B0604020202020204" pitchFamily="34" charset="0"/>
              <a:buChar char="•"/>
            </a:pPr>
            <a:endParaRPr lang="en-US" sz="2000" dirty="0"/>
          </a:p>
        </p:txBody>
      </p:sp>
      <p:pic>
        <p:nvPicPr>
          <p:cNvPr id="4" name="Picture 3" descr="A screenshot of a computer&#10;&#10;Description automatically generated with medium confidence">
            <a:extLst>
              <a:ext uri="{FF2B5EF4-FFF2-40B4-BE49-F238E27FC236}">
                <a16:creationId xmlns:a16="http://schemas.microsoft.com/office/drawing/2014/main" id="{CFFEBFB3-0F20-FC65-4DF2-1C89529B8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8" y="1182553"/>
            <a:ext cx="5911561" cy="3409897"/>
          </a:xfrm>
          <a:prstGeom prst="rect">
            <a:avLst/>
          </a:prstGeom>
        </p:spPr>
      </p:pic>
    </p:spTree>
    <p:extLst>
      <p:ext uri="{BB962C8B-B14F-4D97-AF65-F5344CB8AC3E}">
        <p14:creationId xmlns:p14="http://schemas.microsoft.com/office/powerpoint/2010/main" val="382971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66981" y="2237362"/>
            <a:ext cx="9619300" cy="2033082"/>
          </a:xfrm>
        </p:spPr>
        <p:txBody>
          <a:bodyPr>
            <a:normAutofit/>
          </a:bodyPr>
          <a:lstStyle/>
          <a:p>
            <a:r>
              <a:rPr lang="en-US" sz="4000" dirty="0">
                <a:solidFill>
                  <a:schemeClr val="tx2"/>
                </a:solidFill>
              </a:rPr>
              <a:t>Querying the database with SQL</a:t>
            </a:r>
            <a:br>
              <a:rPr lang="en-US" sz="5400" dirty="0">
                <a:solidFill>
                  <a:schemeClr val="tx2"/>
                </a:solidFill>
              </a:rPr>
            </a:br>
            <a:endParaRPr lang="en-US" sz="5200" dirty="0">
              <a:solidFill>
                <a:schemeClr val="tx2"/>
              </a:solidFill>
            </a:endParaRPr>
          </a:p>
        </p:txBody>
      </p:sp>
    </p:spTree>
    <p:extLst>
      <p:ext uri="{BB962C8B-B14F-4D97-AF65-F5344CB8AC3E}">
        <p14:creationId xmlns:p14="http://schemas.microsoft.com/office/powerpoint/2010/main" val="87975081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View</Template>
  <TotalTime>2379</TotalTime>
  <Words>670</Words>
  <Application>Microsoft Office PowerPoint</Application>
  <PresentationFormat>Widescreen</PresentationFormat>
  <Paragraphs>62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Franklin Gothic Book</vt:lpstr>
      <vt:lpstr>Crop</vt:lpstr>
      <vt:lpstr>Ceis110 final project</vt:lpstr>
      <vt:lpstr>introduction</vt:lpstr>
      <vt:lpstr>Flowchart</vt:lpstr>
      <vt:lpstr>Software Inventory </vt:lpstr>
      <vt:lpstr>Downloading weather data</vt:lpstr>
      <vt:lpstr>BuildWeatherDb.py Code (Screenshot)</vt:lpstr>
      <vt:lpstr>Python Console (Screenshot)</vt:lpstr>
      <vt:lpstr>Weather. dB File (Screenshot)</vt:lpstr>
      <vt:lpstr>Querying the database with SQL </vt:lpstr>
      <vt:lpstr>Query to retrieve all columns and all rows (Screenshot)</vt:lpstr>
      <vt:lpstr>Query to retrieve lowest and highest temperatures (screenshot)</vt:lpstr>
      <vt:lpstr>Query to retrieve all clear days (screenshot)</vt:lpstr>
      <vt:lpstr>Querying and manipulating data with SQL and Python </vt:lpstr>
      <vt:lpstr>Python code (Screenshot)</vt:lpstr>
      <vt:lpstr>Retrieve and Convert Data to CSV Format (Screenshot)</vt:lpstr>
      <vt:lpstr>Temperature and Humidity Chart (Graph)</vt:lpstr>
      <vt:lpstr>Develop Graphical Models and Interpret Results </vt:lpstr>
      <vt:lpstr>Plot #1</vt:lpstr>
      <vt:lpstr>Plot #2 (Screenshots)</vt:lpstr>
      <vt:lpstr>Analysis </vt:lpstr>
      <vt:lpstr>Prediction </vt:lpstr>
      <vt:lpstr>conclusion</vt:lpstr>
      <vt:lpstr>challenges</vt:lpstr>
      <vt:lpstr>Career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final project</dc:title>
  <dc:creator>Kevin Foxen</dc:creator>
  <cp:lastModifiedBy>Kevin Foxen</cp:lastModifiedBy>
  <cp:revision>13</cp:revision>
  <dcterms:created xsi:type="dcterms:W3CDTF">2022-10-12T16:21:37Z</dcterms:created>
  <dcterms:modified xsi:type="dcterms:W3CDTF">2022-10-15T00:14:42Z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